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4"/>
  </p:sldMasterIdLst>
  <p:notesMasterIdLst>
    <p:notesMasterId r:id="rId103"/>
  </p:notesMasterIdLst>
  <p:handoutMasterIdLst>
    <p:handoutMasterId r:id="rId104"/>
  </p:handoutMasterIdLst>
  <p:sldIdLst>
    <p:sldId id="314" r:id="rId5"/>
    <p:sldId id="315" r:id="rId6"/>
    <p:sldId id="467" r:id="rId7"/>
    <p:sldId id="257" r:id="rId8"/>
    <p:sldId id="372" r:id="rId9"/>
    <p:sldId id="373" r:id="rId10"/>
    <p:sldId id="374" r:id="rId11"/>
    <p:sldId id="465" r:id="rId12"/>
    <p:sldId id="463" r:id="rId13"/>
    <p:sldId id="259" r:id="rId14"/>
    <p:sldId id="317" r:id="rId15"/>
    <p:sldId id="274" r:id="rId16"/>
    <p:sldId id="474" r:id="rId17"/>
    <p:sldId id="275" r:id="rId18"/>
    <p:sldId id="284" r:id="rId19"/>
    <p:sldId id="286" r:id="rId20"/>
    <p:sldId id="287" r:id="rId21"/>
    <p:sldId id="260" r:id="rId22"/>
    <p:sldId id="283" r:id="rId23"/>
    <p:sldId id="468" r:id="rId24"/>
    <p:sldId id="271" r:id="rId25"/>
    <p:sldId id="294" r:id="rId26"/>
    <p:sldId id="290" r:id="rId27"/>
    <p:sldId id="293" r:id="rId28"/>
    <p:sldId id="291" r:id="rId29"/>
    <p:sldId id="292" r:id="rId30"/>
    <p:sldId id="471" r:id="rId31"/>
    <p:sldId id="466" r:id="rId32"/>
    <p:sldId id="454" r:id="rId33"/>
    <p:sldId id="455" r:id="rId34"/>
    <p:sldId id="318" r:id="rId35"/>
    <p:sldId id="288" r:id="rId36"/>
    <p:sldId id="289" r:id="rId37"/>
    <p:sldId id="323" r:id="rId38"/>
    <p:sldId id="431" r:id="rId39"/>
    <p:sldId id="432" r:id="rId40"/>
    <p:sldId id="433" r:id="rId41"/>
    <p:sldId id="434" r:id="rId42"/>
    <p:sldId id="435" r:id="rId43"/>
    <p:sldId id="436" r:id="rId44"/>
    <p:sldId id="437" r:id="rId45"/>
    <p:sldId id="438" r:id="rId46"/>
    <p:sldId id="469" r:id="rId47"/>
    <p:sldId id="268" r:id="rId48"/>
    <p:sldId id="399" r:id="rId49"/>
    <p:sldId id="470" r:id="rId50"/>
    <p:sldId id="410" r:id="rId51"/>
    <p:sldId id="269" r:id="rId52"/>
    <p:sldId id="341" r:id="rId53"/>
    <p:sldId id="342" r:id="rId54"/>
    <p:sldId id="303" r:id="rId55"/>
    <p:sldId id="396" r:id="rId56"/>
    <p:sldId id="394" r:id="rId57"/>
    <p:sldId id="390" r:id="rId58"/>
    <p:sldId id="391" r:id="rId59"/>
    <p:sldId id="392" r:id="rId60"/>
    <p:sldId id="305" r:id="rId61"/>
    <p:sldId id="476" r:id="rId62"/>
    <p:sldId id="473" r:id="rId63"/>
    <p:sldId id="453" r:id="rId64"/>
    <p:sldId id="439" r:id="rId65"/>
    <p:sldId id="440" r:id="rId66"/>
    <p:sldId id="441" r:id="rId67"/>
    <p:sldId id="472" r:id="rId68"/>
    <p:sldId id="475" r:id="rId69"/>
    <p:sldId id="442" r:id="rId70"/>
    <p:sldId id="443" r:id="rId71"/>
    <p:sldId id="444" r:id="rId72"/>
    <p:sldId id="445" r:id="rId73"/>
    <p:sldId id="450" r:id="rId74"/>
    <p:sldId id="451" r:id="rId75"/>
    <p:sldId id="452" r:id="rId76"/>
    <p:sldId id="331" r:id="rId77"/>
    <p:sldId id="334" r:id="rId78"/>
    <p:sldId id="333" r:id="rId79"/>
    <p:sldId id="461" r:id="rId80"/>
    <p:sldId id="446" r:id="rId81"/>
    <p:sldId id="447" r:id="rId82"/>
    <p:sldId id="448" r:id="rId83"/>
    <p:sldId id="449" r:id="rId84"/>
    <p:sldId id="478" r:id="rId85"/>
    <p:sldId id="456" r:id="rId86"/>
    <p:sldId id="477" r:id="rId87"/>
    <p:sldId id="457" r:id="rId88"/>
    <p:sldId id="459" r:id="rId89"/>
    <p:sldId id="336" r:id="rId90"/>
    <p:sldId id="401" r:id="rId91"/>
    <p:sldId id="402" r:id="rId92"/>
    <p:sldId id="404" r:id="rId93"/>
    <p:sldId id="405" r:id="rId94"/>
    <p:sldId id="406" r:id="rId95"/>
    <p:sldId id="462" r:id="rId96"/>
    <p:sldId id="479" r:id="rId97"/>
    <p:sldId id="337" r:id="rId98"/>
    <p:sldId id="338" r:id="rId99"/>
    <p:sldId id="339" r:id="rId100"/>
    <p:sldId id="340" r:id="rId101"/>
    <p:sldId id="458" r:id="rId102"/>
  </p:sldIdLst>
  <p:sldSz cx="9144000" cy="5143500" type="screen16x9"/>
  <p:notesSz cx="6794500" cy="9931400"/>
  <p:embeddedFontLst>
    <p:embeddedFont>
      <p:font typeface="Aharoni" panose="020F0502020204030204" pitchFamily="2" charset="-79"/>
      <p:bold r:id="rId105"/>
    </p:embeddedFont>
    <p:embeddedFont>
      <p:font typeface="ArtBrush" panose="020B0500000000000000"/>
      <p:regular r:id="rId106"/>
    </p:embeddedFont>
    <p:embeddedFont>
      <p:font typeface="Baveuse" panose="020B0604020202020204" charset="0"/>
      <p:regular r:id="rId107"/>
    </p:embeddedFont>
    <p:embeddedFont>
      <p:font typeface="Bohemian typewriter" panose="020B0604020202020204" charset="0"/>
      <p:regular r:id="rId108"/>
    </p:embeddedFon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Comic Sans MS" panose="030F0702030302020204" pitchFamily="66" charset="0"/>
      <p:regular r:id="rId113"/>
      <p:bold r:id="rId114"/>
      <p:italic r:id="rId115"/>
      <p:boldItalic r:id="rId116"/>
    </p:embeddedFont>
    <p:embeddedFont>
      <p:font typeface="GROBOLD" panose="020B0604020202020204" charset="0"/>
      <p:regular r:id="rId117"/>
    </p:embeddedFont>
    <p:embeddedFont>
      <p:font typeface="OpenDyslexic" panose="020B0604020202020204" charset="0"/>
      <p:regular r:id="rId118"/>
      <p:bold r:id="rId119"/>
      <p:italic r:id="rId120"/>
    </p:embeddedFont>
    <p:embeddedFont>
      <p:font typeface="OpenDyslexicAlta" panose="020B0604020202020204" charset="0"/>
      <p:regular r:id="rId121"/>
      <p:italic r:id="rId122"/>
    </p:embeddedFont>
    <p:embeddedFont>
      <p:font typeface="Pointy Demo" panose="02000000000000000000" charset="0"/>
      <p:regular r:id="rId123"/>
    </p:embeddedFont>
    <p:embeddedFont>
      <p:font typeface="yorkwhiteletter" panose="020B0604020202020204" charset="0"/>
      <p:regular r:id="rId1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  <a:srgbClr val="FF6600"/>
    <a:srgbClr val="009900"/>
    <a:srgbClr val="FF33CC"/>
    <a:srgbClr val="FF66FF"/>
    <a:srgbClr val="FFCC66"/>
    <a:srgbClr val="FFFFCC"/>
    <a:srgbClr val="FF99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73" d="100"/>
          <a:sy n="73" d="100"/>
        </p:scale>
        <p:origin x="1080" y="4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7640"/>
    </p:cViewPr>
  </p:sorterViewPr>
  <p:notesViewPr>
    <p:cSldViewPr>
      <p:cViewPr varScale="1">
        <p:scale>
          <a:sx n="87" d="100"/>
          <a:sy n="87" d="100"/>
        </p:scale>
        <p:origin x="1848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13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8.fntdata"/><Relationship Id="rId16" Type="http://schemas.openxmlformats.org/officeDocument/2006/relationships/slide" Target="slides/slide12.xml"/><Relationship Id="rId107" Type="http://schemas.openxmlformats.org/officeDocument/2006/relationships/font" Target="fonts/font3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19.fntdata"/><Relationship Id="rId128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9.fntdata"/><Relationship Id="rId118" Type="http://schemas.openxmlformats.org/officeDocument/2006/relationships/font" Target="fonts/font14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4.fntdata"/><Relationship Id="rId124" Type="http://schemas.openxmlformats.org/officeDocument/2006/relationships/font" Target="fonts/font20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10.fntdata"/><Relationship Id="rId119" Type="http://schemas.openxmlformats.org/officeDocument/2006/relationships/font" Target="fonts/font15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5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Relationship Id="rId120" Type="http://schemas.openxmlformats.org/officeDocument/2006/relationships/font" Target="fonts/font16.fntdata"/><Relationship Id="rId125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font" Target="fonts/font1.fntdata"/><Relationship Id="rId12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17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7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2.fntdata"/><Relationship Id="rId12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4284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4" y="2"/>
            <a:ext cx="2944284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05718-DBD5-4213-A360-7002E0D83B65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4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4" y="9433107"/>
            <a:ext cx="2944284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B7456-3264-4373-BE5B-2609F2124E4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4284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4" y="2"/>
            <a:ext cx="2944284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5F026-BDBB-4212-A0F8-9806D066D9CF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6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4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4" y="9433107"/>
            <a:ext cx="2944284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C4913-BC88-4EA7-BD66-A372A7AA6967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4913-BC88-4EA7-BD66-A372A7AA6967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7700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9D057-68D9-4055-B94E-80BD8C4F7F06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Boardworks GCSE Science: Physics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Energy Efficiency</a:t>
            </a:r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Photo credit: </a:t>
            </a:r>
            <a:r>
              <a:rPr lang="en-GB"/>
              <a:t>© 2006 Jupiterimages Corporation</a:t>
            </a:r>
          </a:p>
          <a:p>
            <a:r>
              <a:rPr lang="en-GB"/>
              <a:t>The Pepsi Max Big One rollercoaster ride at Blackpool Pleasure Beach.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7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33B306-3121-41A2-8ED9-B29CBD2977CA}" type="slidenum">
              <a:rPr lang="en-GB"/>
              <a:pPr/>
              <a:t>52</a:t>
            </a:fld>
            <a:endParaRPr lang="en-GB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Boardworks GCSE Science: Physics </a:t>
            </a:r>
          </a:p>
          <a:p>
            <a:r>
              <a:rPr lang="en-GB"/>
              <a:t>Energy Efficiency</a:t>
            </a:r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F69EAF-DEC0-4E72-96FF-83C6B9351C2F}" type="slidenum">
              <a:rPr lang="en-GB"/>
              <a:pPr/>
              <a:t>53</a:t>
            </a:fld>
            <a:endParaRPr lang="en-GB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Boardworks GCSE Science: Physics </a:t>
            </a:r>
          </a:p>
          <a:p>
            <a:r>
              <a:rPr lang="en-GB"/>
              <a:t>Energy Efficiency</a:t>
            </a:r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7890D3-A8A8-41FC-8A0A-8259D63DAADD}" type="slidenum">
              <a:rPr lang="en-GB"/>
              <a:pPr/>
              <a:t>54</a:t>
            </a:fld>
            <a:endParaRPr lang="en-GB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Boardworks GCSE Science: Physics </a:t>
            </a:r>
          </a:p>
          <a:p>
            <a:r>
              <a:rPr lang="en-GB"/>
              <a:t>Energy Efficiency</a:t>
            </a:r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Photo credit: </a:t>
            </a:r>
            <a:r>
              <a:rPr lang="en-GB"/>
              <a:t>© 2006 Jupiterimages Corporation</a:t>
            </a:r>
          </a:p>
          <a:p>
            <a:r>
              <a:rPr lang="en-GB"/>
              <a:t>Vintage-style electric fan.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14567B-7FB8-454B-841C-2A8EE6B63E63}" type="slidenum">
              <a:rPr lang="en-GB"/>
              <a:pPr/>
              <a:t>55</a:t>
            </a:fld>
            <a:endParaRPr lang="en-GB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Boardworks GCSE Science: Physics </a:t>
            </a:r>
          </a:p>
          <a:p>
            <a:r>
              <a:rPr lang="en-GB"/>
              <a:t>Energy Efficiency</a:t>
            </a:r>
          </a:p>
        </p:txBody>
      </p:sp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Photo credit: </a:t>
            </a:r>
            <a:r>
              <a:rPr lang="en-GB"/>
              <a:t>© 2006 Jupiterimages Corporation</a:t>
            </a:r>
          </a:p>
          <a:p>
            <a:r>
              <a:rPr lang="en-GB"/>
              <a:t>Pair of computer speakers.</a:t>
            </a:r>
          </a:p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F3E580-243C-4D18-AB1A-98AE06DAAAB4}" type="slidenum">
              <a:rPr lang="en-GB"/>
              <a:pPr/>
              <a:t>56</a:t>
            </a:fld>
            <a:endParaRPr lang="en-GB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Boardworks GCSE Science: Physics </a:t>
            </a:r>
          </a:p>
          <a:p>
            <a:r>
              <a:rPr lang="en-GB"/>
              <a:t>Energy Efficiency</a:t>
            </a:r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Photo credit: </a:t>
            </a:r>
            <a:r>
              <a:rPr lang="en-GB"/>
              <a:t>© 2006 Jupiterimages Corporation</a:t>
            </a:r>
          </a:p>
          <a:p>
            <a:r>
              <a:rPr lang="en-GB"/>
              <a:t>Wind turbines in California.</a:t>
            </a:r>
          </a:p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6A0EF4-69F7-4809-8490-59F9443FC386}" type="slidenum">
              <a:rPr lang="en-GB"/>
              <a:pPr/>
              <a:t>87</a:t>
            </a:fld>
            <a:endParaRPr lang="en-GB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Boardworks GCSE Science: Physics </a:t>
            </a:r>
          </a:p>
          <a:p>
            <a:r>
              <a:rPr lang="en-GB"/>
              <a:t>Energy Efficiency</a:t>
            </a:r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852361-4C0F-4F83-87DC-A0ED18F1DC94}" type="slidenum">
              <a:rPr lang="en-GB"/>
              <a:pPr/>
              <a:t>88</a:t>
            </a:fld>
            <a:endParaRPr lang="en-GB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Boardworks GCSE Science: Physics </a:t>
            </a:r>
          </a:p>
          <a:p>
            <a:r>
              <a:rPr lang="en-GB"/>
              <a:t>Energy Efficiency</a:t>
            </a:r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CDB6A-29AB-46FA-9CB4-05F4CDB75106}" type="slidenum">
              <a:rPr lang="en-GB"/>
              <a:pPr/>
              <a:t>89</a:t>
            </a:fld>
            <a:endParaRPr lang="en-GB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Boardworks GCSE Science: Physics </a:t>
            </a:r>
          </a:p>
          <a:p>
            <a:r>
              <a:rPr lang="en-GB"/>
              <a:t>Energy Efficiency</a:t>
            </a:r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B067B7-644B-4C6A-9459-0C8EA24442CC}" type="slidenum">
              <a:rPr lang="en-GB"/>
              <a:pPr/>
              <a:t>90</a:t>
            </a:fld>
            <a:endParaRPr lang="en-GB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Boardworks GCSE Science: Physics </a:t>
            </a:r>
          </a:p>
          <a:p>
            <a:r>
              <a:rPr lang="en-GB"/>
              <a:t>Energy Efficiency</a:t>
            </a:r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4913-BC88-4EA7-BD66-A372A7AA6967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8591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F4AA40-4FC0-4B94-9795-255F98718AFC}" type="slidenum">
              <a:rPr lang="en-GB"/>
              <a:pPr/>
              <a:t>91</a:t>
            </a:fld>
            <a:endParaRPr lang="en-GB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Boardworks GCSE Science: Physics </a:t>
            </a:r>
          </a:p>
          <a:p>
            <a:r>
              <a:rPr lang="en-GB"/>
              <a:t>Energy Efficiency</a:t>
            </a:r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Teacher notes</a:t>
            </a:r>
          </a:p>
          <a:p>
            <a:r>
              <a:rPr lang="en-GB"/>
              <a:t>This slide could be used as a further example of how to calculate efficiency. Students could be asked to solve the problem before revealing the model answer and working out.  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4913-BC88-4EA7-BD66-A372A7AA6967}" type="slidenum">
              <a:rPr lang="en-AU" smtClean="0"/>
              <a:pPr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553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4913-BC88-4EA7-BD66-A372A7AA6967}" type="slidenum">
              <a:rPr lang="en-AU" smtClean="0"/>
              <a:pPr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63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4913-BC88-4EA7-BD66-A372A7AA6967}" type="slidenum">
              <a:rPr lang="en-AU" smtClean="0"/>
              <a:pPr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881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4913-BC88-4EA7-BD66-A372A7AA6967}" type="slidenum">
              <a:rPr lang="en-AU" smtClean="0"/>
              <a:pPr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469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4913-BC88-4EA7-BD66-A372A7AA6967}" type="slidenum">
              <a:rPr lang="en-AU" smtClean="0"/>
              <a:pPr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356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4913-BC88-4EA7-BD66-A372A7AA6967}" type="slidenum">
              <a:rPr lang="en-AU" smtClean="0"/>
              <a:pPr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8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C4913-BC88-4EA7-BD66-A372A7AA6967}" type="slidenum">
              <a:rPr lang="en-AU" smtClean="0"/>
              <a:pPr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887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40481"/>
            <a:ext cx="8229600" cy="45541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3FBF5-0084-40D4-964B-4A93E75DA5A6}" type="datetimeFigureOut">
              <a:rPr lang="en-AU" smtClean="0"/>
              <a:pPr/>
              <a:t>17/07/2023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B493F-5A76-4E2A-A63C-BBDF013FD11C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SZv3tIK56k?feature=oembed" TargetMode="External"/><Relationship Id="rId4" Type="http://schemas.openxmlformats.org/officeDocument/2006/relationships/hyperlink" Target="https://youtu.be/ASZv3tIK56k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uxEz2qxo9s?feature=oembed" TargetMode="External"/><Relationship Id="rId4" Type="http://schemas.openxmlformats.org/officeDocument/2006/relationships/hyperlink" Target="https://youtu.be/quxEz2qxo9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lz8_aaKNXA" TargetMode="External"/><Relationship Id="rId2" Type="http://schemas.openxmlformats.org/officeDocument/2006/relationships/hyperlink" Target="https://www.youtube.com/watch?v=nORRgU8sG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HwDf8njVf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ybUFnY7Y8w?feature=oembed" TargetMode="External"/><Relationship Id="rId4" Type="http://schemas.openxmlformats.org/officeDocument/2006/relationships/hyperlink" Target="https://youtu.be/qybUFnY7Y8w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WNs7i4rEWA?feature=oembed" TargetMode="External"/><Relationship Id="rId4" Type="http://schemas.openxmlformats.org/officeDocument/2006/relationships/hyperlink" Target="https://youtu.be/PWNs7i4rEWA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hx1P4adv6I?feature=oembed" TargetMode="External"/><Relationship Id="rId4" Type="http://schemas.openxmlformats.org/officeDocument/2006/relationships/hyperlink" Target="https://youtu.be/Ehx1P4adv6I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www.google.com.au/url?sa=i&amp;rct=j&amp;q=&amp;esrc=s&amp;source=images&amp;cd=&amp;cad=rja&amp;uact=8&amp;ved=2ahUKEwjl4N_M1LHdAhVIMd4KHWjHDtAQjRx6BAgBEAU&amp;url=https://slideplayer.com/slide/5704277/&amp;psig=AOvVaw3G050mLUG-fSDlE7iRcOtP&amp;ust=153671092942918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www.simscale.com/docs/content/simwiki/heattransfer/whatisht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www.google.com.au/url?sa=i&amp;rct=j&amp;q=&amp;esrc=s&amp;source=images&amp;cd=&amp;cad=rja&amp;uact=8&amp;ved=0ahUKEwiDxouN9MTWAhVIjFQKHWcwB3sQjRwIBw&amp;url=https://www.flipkart.com/apple-iphone-6-space-grey-64-gb/p/itme8gfcs2dhysgq&amp;psig=AFQjCNFvcYmHJOdGc598g92fvHbo7G9Ygw&amp;ust=150658579612900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69T9qnIIrJA?feature=oembed" TargetMode="External"/><Relationship Id="rId4" Type="http://schemas.openxmlformats.org/officeDocument/2006/relationships/hyperlink" Target="https://youtu.be/69T9qnIIrJ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t2q6oGO6xo?feature=oembed" TargetMode="External"/><Relationship Id="rId4" Type="http://schemas.openxmlformats.org/officeDocument/2006/relationships/hyperlink" Target="https://youtu.be/St2q6oGO6xo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://www.google.com.au/url?sa=i&amp;rct=j&amp;q=&amp;esrc=s&amp;source=images&amp;cd=&amp;cad=rja&amp;uact=8&amp;ved=0ahUKEwi-odzs8cTWAhXorFQKHYdUDWYQjRwIBw&amp;url=http://www.phys.ttu.edu/~rirlc/pe.html&amp;psig=AFQjCNGk-5YJgs3KNTpNiE0UkTbXZLaFTA&amp;ust=1506585143531589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://www.google.com.au/url?sa=i&amp;rct=j&amp;q=&amp;esrc=s&amp;source=images&amp;cd=&amp;cad=rja&amp;uact=8&amp;docid=VTYFeDvPL7ZFNM&amp;tbnid=gDVu6e4mEL4RRM:&amp;ved=0CAUQjRw&amp;url=http://scienceblogs.com/startswithabang/2013/01/09/a-though-experiment-for-the-relativity-skeptics/&amp;ei=57nIU9WuCpDk8AWPw4CwDg&amp;bvm=bv.71198958,d.dGc&amp;psig=AFQjCNFkjMaZbC_mZqg6Sn3afZhHYTKnyw&amp;ust=1405750069360269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hyperlink" Target="http://www.google.com.au/url?sa=i&amp;rct=j&amp;q=&amp;esrc=s&amp;source=images&amp;cd=&amp;cad=rja&amp;uact=8&amp;ved=0ahUKEwi7hpW_8cTWAhVpqVQKHZ50DnMQjRwIBw&amp;url=http://www.physicsclassroom.com/class/waves/Lesson-0/Pendulum-Motion&amp;psig=AFQjCNGp5X9b6PiRL0veDehgYsXXKuKCmw&amp;ust=1506585223414510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hyperlink" Target="http://www.google.com.au/url?sa=i&amp;rct=j&amp;q=&amp;esrc=s&amp;source=images&amp;cd=&amp;cad=rja&amp;uact=8&amp;ved=0ahUKEwi_sf-j8cTWAhVqzFQKHa7xBN0QjRwIBw&amp;url=http://www.physicsclassroom.com/class/energy/Lesson-2/Analysis-of-Situations-in-Which-Mechanical-Energy&amp;psig=AFQjCNGk-5YJgs3KNTpNiE0UkTbXZLaFTA&amp;ust=1506585143531589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hyperlink" Target="https://www.google.com.au/url?sa=i&amp;rct=j&amp;q=&amp;esrc=s&amp;source=images&amp;cd=&amp;cad=rja&amp;uact=8&amp;ved=2ahUKEwjNjpax3_HfAhUiTY8KHaS-DusQjRx6BAgBEAU&amp;url=https://www.carsguide.com.au/ford/mustang&amp;psig=AOvVaw1EoKipnYul1BX-pXSTaANU&amp;ust=1547708975266509" TargetMode="External"/><Relationship Id="rId7" Type="http://schemas.openxmlformats.org/officeDocument/2006/relationships/hyperlink" Target="https://www.google.com.au/url?sa=i&amp;rct=j&amp;q=&amp;esrc=s&amp;source=images&amp;cd=&amp;cad=rja&amp;uact=8&amp;ved=2ahUKEwid5r6o4PHfAhVCrY8KHYRvDrQQjRx6BAgBEAU&amp;url=https://www.coolblades.co.uk/wahl-powerdry-hair-dryer.html&amp;psig=AOvVaw1Umn8zhxEWWJL3PUV8pr2h&amp;ust=154770911683867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jpeg"/><Relationship Id="rId5" Type="http://schemas.openxmlformats.org/officeDocument/2006/relationships/hyperlink" Target="https://www.google.com.au/url?sa=i&amp;rct=j&amp;q=&amp;esrc=s&amp;source=images&amp;cd=&amp;cad=rja&amp;uact=8&amp;ved=2ahUKEwie3o2N4PHfAhUCTo8KHW2jBi0QjRx6BAgBEAU&amp;url=https://www.currys.co.uk/gbuk/household-appliances/laundry/washing-machines/logik-l814wm16-washing-machine-white-10140689-pdt.html&amp;psig=AOvVaw3pVBQhM2iLvtypZ0PJleT4&amp;ust=1547709160097258" TargetMode="External"/><Relationship Id="rId10" Type="http://schemas.openxmlformats.org/officeDocument/2006/relationships/image" Target="../media/image68.jpeg"/><Relationship Id="rId4" Type="http://schemas.openxmlformats.org/officeDocument/2006/relationships/image" Target="../media/image65.png"/><Relationship Id="rId9" Type="http://schemas.openxmlformats.org/officeDocument/2006/relationships/hyperlink" Target="https://www.google.com.au/url?sa=i&amp;rct=j&amp;q=&amp;esrc=s&amp;source=images&amp;cd=&amp;cad=rja&amp;uact=8&amp;ved=2ahUKEwiR2oK64PHfAhVXSX0KHd6nAS8QjRx6BAgBEAU&amp;url=https://www.dezeen.com/2015/12/15/windspeed-technologies-skydeck-aeroplane-bubble-viewing-platform/&amp;psig=AOvVaw1FStvuCZHo3CX6PiLvkU-n&amp;ust=1547709256745495" TargetMode="Externa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www.google.com.au/url?sa=i&amp;rct=j&amp;q=&amp;esrc=s&amp;source=images&amp;cd=&amp;cad=rja&amp;uact=8&amp;ved=2ahUKEwjD-MSh3_HfAhUIpo8KHedKAYYQjRx6BAgBEAU&amp;url=https://www.harveynorman.com.au/akai-55-inch-4k-uhd-android-smart-led-lcd-tv.html&amp;psig=AOvVaw3WyPK60e07Q95iuA5fYrca&amp;ust=1547708942251228" TargetMode="External"/><Relationship Id="rId7" Type="http://schemas.openxmlformats.org/officeDocument/2006/relationships/hyperlink" Target="https://www.google.com.au/url?sa=i&amp;rct=j&amp;q=&amp;esrc=s&amp;source=images&amp;cd=&amp;cad=rja&amp;uact=8&amp;ved=2ahUKEwjlkuG_3_HfAhUKrI8KHVg0D4oQjRx6BAgBEAU&amp;url=https://www.o2.co.uk/shop/apple/iphone-se&amp;psig=AOvVaw0Rgt0YdMjugEcjAu30Z40L&amp;ust=154770900354176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hyperlink" Target="https://www.google.com.au/url?sa=i&amp;rct=j&amp;q=&amp;esrc=s&amp;source=images&amp;cd=&amp;cad=rja&amp;uact=8&amp;ved=2ahUKEwjNjpax3_HfAhUiTY8KHaS-DusQjRx6BAgBEAU&amp;url=https://www.carsguide.com.au/ford/mustang&amp;psig=AOvVaw1EoKipnYul1BX-pXSTaANU&amp;ust=1547708975266509" TargetMode="External"/><Relationship Id="rId10" Type="http://schemas.openxmlformats.org/officeDocument/2006/relationships/image" Target="../media/image71.jpeg"/><Relationship Id="rId4" Type="http://schemas.openxmlformats.org/officeDocument/2006/relationships/image" Target="../media/image69.jpeg"/><Relationship Id="rId9" Type="http://schemas.openxmlformats.org/officeDocument/2006/relationships/hyperlink" Target="https://www.google.com.au/url?sa=i&amp;rct=j&amp;q=&amp;esrc=s&amp;source=images&amp;cd=&amp;cad=rja&amp;uact=8&amp;ved=2ahUKEwih_-jV3_HfAhVOiXAKHfysCocQjRx6BAgBEAU&amp;url=https://www.currys.ie/ieen/home-appliances/ironing/irons/logik-l200ir17-steam-iron-purple-10158454-pdt.html&amp;psig=AOvVaw2Vz5fNMV20CeS6gzJ44wCq&amp;ust=1547709051488179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au/url?sa=i&amp;rct=j&amp;q=&amp;esrc=s&amp;source=images&amp;cd=&amp;cad=rja&amp;uact=8&amp;ved=2ahUKEwi7quXl4vHfAhVHQY8KHe3cBscQjRx6BAgBEAU&amp;url=https://www.sony.com.au/electronics/dab-radios/xdr-s61d&amp;psig=AOvVaw2oWaDE_RFa5dc0TvMC71m_&amp;ust=154770988614887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::Illust%20BMP:P1a-10-01.bmp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::Illust%20BMP:P1a-10-03.bmp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new animated 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15766"/>
            <a:ext cx="2950913" cy="2088232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5577" y="411510"/>
            <a:ext cx="7744325" cy="1580848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AU" sz="19900" dirty="0">
                <a:solidFill>
                  <a:srgbClr val="FFC000"/>
                </a:solidFill>
                <a:latin typeface="yorkwhiteletter" pitchFamily="2" charset="0"/>
              </a:rPr>
              <a:t>ENERGY</a:t>
            </a:r>
          </a:p>
        </p:txBody>
      </p:sp>
      <p:pic>
        <p:nvPicPr>
          <p:cNvPr id="1032" name="Picture 8" descr=" fail fireworks avengers captain america the avengers 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2715766"/>
            <a:ext cx="2843808" cy="2088232"/>
          </a:xfrm>
          <a:prstGeom prst="rect">
            <a:avLst/>
          </a:prstGeom>
          <a:noFill/>
        </p:spPr>
      </p:pic>
      <p:pic>
        <p:nvPicPr>
          <p:cNvPr id="8" name="Picture 4" descr=" food fail eating panda eat 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2715766"/>
            <a:ext cx="3024336" cy="2088232"/>
          </a:xfrm>
          <a:prstGeom prst="rect">
            <a:avLst/>
          </a:prstGeom>
          <a:noFill/>
        </p:spPr>
      </p:pic>
      <p:pic>
        <p:nvPicPr>
          <p:cNvPr id="1034" name="Picture 10" descr=" fireworks sparkler GIF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195486"/>
            <a:ext cx="2362200" cy="2121694"/>
          </a:xfrm>
          <a:prstGeom prst="rect">
            <a:avLst/>
          </a:prstGeom>
          <a:noFill/>
        </p:spPr>
      </p:pic>
      <p:pic>
        <p:nvPicPr>
          <p:cNvPr id="11" name="Picture 10" descr=" fireworks sparkler GIF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249492"/>
            <a:ext cx="2362200" cy="2121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95486"/>
            <a:ext cx="7776864" cy="702078"/>
          </a:xfrm>
        </p:spPr>
        <p:txBody>
          <a:bodyPr>
            <a:noAutofit/>
          </a:bodyPr>
          <a:lstStyle/>
          <a:p>
            <a:pPr algn="ctr"/>
            <a:r>
              <a:rPr lang="en-AU" sz="8000" dirty="0">
                <a:solidFill>
                  <a:srgbClr val="00CCFF"/>
                </a:solidFill>
                <a:latin typeface="yorkwhiteletter" pitchFamily="2" charset="0"/>
              </a:rPr>
              <a:t>KINETIC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67594"/>
            <a:ext cx="5400600" cy="3510390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sz="4000" dirty="0">
                <a:solidFill>
                  <a:schemeClr val="tx1"/>
                </a:solidFill>
                <a:latin typeface="OpenDyslexicAlta" pitchFamily="50" charset="0"/>
              </a:rPr>
              <a:t>The energy of </a:t>
            </a:r>
            <a:r>
              <a:rPr lang="en-AU" sz="4000" b="1" dirty="0">
                <a:solidFill>
                  <a:srgbClr val="FFC000"/>
                </a:solidFill>
                <a:latin typeface="OpenDyslexicAlta" pitchFamily="50" charset="0"/>
              </a:rPr>
              <a:t>movement</a:t>
            </a:r>
            <a:r>
              <a:rPr lang="en-AU" sz="4000" dirty="0">
                <a:solidFill>
                  <a:schemeClr val="tx1"/>
                </a:solidFill>
                <a:latin typeface="OpenDyslexicAlta" pitchFamily="50" charset="0"/>
              </a:rPr>
              <a:t>. </a:t>
            </a:r>
          </a:p>
          <a:p>
            <a:pPr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sz="4000" dirty="0">
                <a:solidFill>
                  <a:schemeClr val="tx1"/>
                </a:solidFill>
                <a:latin typeface="OpenDyslexicAlta" pitchFamily="50" charset="0"/>
              </a:rPr>
              <a:t>Anything that moves has KE. </a:t>
            </a:r>
          </a:p>
          <a:p>
            <a:pPr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sz="4000" dirty="0">
                <a:solidFill>
                  <a:srgbClr val="FFC000"/>
                </a:solidFill>
                <a:latin typeface="OpenDyslexicAlta" pitchFamily="50" charset="0"/>
              </a:rPr>
              <a:t>More velocity </a:t>
            </a:r>
            <a:r>
              <a:rPr lang="en-AU" sz="4000" dirty="0">
                <a:solidFill>
                  <a:schemeClr val="tx1"/>
                </a:solidFill>
                <a:latin typeface="OpenDyslexicAlta" pitchFamily="50" charset="0"/>
              </a:rPr>
              <a:t>= </a:t>
            </a:r>
            <a:r>
              <a:rPr lang="en-AU" sz="4000" dirty="0">
                <a:solidFill>
                  <a:srgbClr val="FFC000"/>
                </a:solidFill>
                <a:latin typeface="OpenDyslexicAlta" pitchFamily="50" charset="0"/>
              </a:rPr>
              <a:t>more KE</a:t>
            </a:r>
            <a:endParaRPr lang="en-AU" sz="4000" dirty="0">
              <a:solidFill>
                <a:schemeClr val="tx1"/>
              </a:solidFill>
              <a:latin typeface="OpenDyslexicAlta" pitchFamily="50" charset="0"/>
            </a:endParaRPr>
          </a:p>
          <a:p>
            <a:pPr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sz="4000" dirty="0">
                <a:solidFill>
                  <a:srgbClr val="FFC000"/>
                </a:solidFill>
                <a:latin typeface="OpenDyslexicAlta" pitchFamily="50" charset="0"/>
              </a:rPr>
              <a:t>More mass </a:t>
            </a:r>
            <a:r>
              <a:rPr lang="en-AU" sz="4000" dirty="0">
                <a:solidFill>
                  <a:schemeClr val="tx1"/>
                </a:solidFill>
                <a:latin typeface="OpenDyslexicAlta" pitchFamily="50" charset="0"/>
              </a:rPr>
              <a:t>= </a:t>
            </a:r>
            <a:r>
              <a:rPr lang="en-AU" sz="4000" dirty="0">
                <a:solidFill>
                  <a:srgbClr val="FFC000"/>
                </a:solidFill>
                <a:latin typeface="OpenDyslexicAlta" pitchFamily="50" charset="0"/>
              </a:rPr>
              <a:t>more KE</a:t>
            </a:r>
            <a:endParaRPr lang="en-AU" sz="4000" dirty="0">
              <a:solidFill>
                <a:schemeClr val="tx1"/>
              </a:solidFill>
              <a:latin typeface="OpenDyslexicAlta" pitchFamily="50" charset="0"/>
            </a:endParaRPr>
          </a:p>
          <a:p>
            <a:pPr>
              <a:buClr>
                <a:schemeClr val="tx1"/>
              </a:buClr>
              <a:buSzPct val="110000"/>
              <a:buFont typeface="Wingdings" pitchFamily="2" charset="2"/>
              <a:buChar char="§"/>
            </a:pPr>
            <a:endParaRPr lang="en-AU" sz="4000" dirty="0">
              <a:solidFill>
                <a:schemeClr val="tx1"/>
              </a:solidFill>
              <a:latin typeface="OpenDyslexicAlta" pitchFamily="50" charset="0"/>
            </a:endParaRPr>
          </a:p>
          <a:p>
            <a:pPr>
              <a:lnSpc>
                <a:spcPct val="150000"/>
              </a:lnSpc>
            </a:pPr>
            <a:endParaRPr lang="en-AU" sz="3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pic>
        <p:nvPicPr>
          <p:cNvPr id="90118" name="Picture 6" descr="happy homer simpson 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7165" y="1491630"/>
            <a:ext cx="3556835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07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632848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AU" sz="6600" dirty="0">
                <a:solidFill>
                  <a:srgbClr val="00CCFF"/>
                </a:solidFill>
                <a:latin typeface="yorkwhiteletter" pitchFamily="2" charset="0"/>
              </a:rPr>
              <a:t>KINETIC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789552"/>
            <a:ext cx="7704856" cy="388843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AU" sz="3600" b="1" i="1" dirty="0">
                <a:solidFill>
                  <a:srgbClr val="FFFF00"/>
                </a:solidFill>
                <a:latin typeface="Comic Sans MS" pitchFamily="66" charset="0"/>
              </a:rPr>
              <a:t>The faster an object moves, the more KE it has.</a:t>
            </a:r>
          </a:p>
          <a:p>
            <a:pPr>
              <a:lnSpc>
                <a:spcPct val="150000"/>
              </a:lnSpc>
            </a:pPr>
            <a:endParaRPr lang="en-AU" sz="3600" dirty="0">
              <a:solidFill>
                <a:srgbClr val="FFFF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3568" y="2031691"/>
          <a:ext cx="7776864" cy="28623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3814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solidFill>
                            <a:schemeClr val="bg1"/>
                          </a:solidFill>
                        </a:rPr>
                        <a:t>SPEED</a:t>
                      </a:r>
                      <a:r>
                        <a:rPr lang="en-AU" sz="1800" baseline="0" dirty="0">
                          <a:solidFill>
                            <a:schemeClr val="bg1"/>
                          </a:solidFill>
                        </a:rPr>
                        <a:t> (km/hr)</a:t>
                      </a:r>
                      <a:endParaRPr lang="en-AU" sz="18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solidFill>
                            <a:schemeClr val="bg1"/>
                          </a:solidFill>
                        </a:rPr>
                        <a:t>Risk of death or injury compared with travelling at 60km/hr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126">
                <a:tc>
                  <a:txBody>
                    <a:bodyPr/>
                    <a:lstStyle/>
                    <a:p>
                      <a:pPr algn="ctr"/>
                      <a:r>
                        <a:rPr lang="en-AU" sz="2700" dirty="0"/>
                        <a:t>65</a:t>
                      </a:r>
                      <a:endParaRPr lang="en-AU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700" dirty="0"/>
                        <a:t>Double</a:t>
                      </a:r>
                      <a:endParaRPr lang="en-AU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126">
                <a:tc>
                  <a:txBody>
                    <a:bodyPr/>
                    <a:lstStyle/>
                    <a:p>
                      <a:pPr algn="ctr"/>
                      <a:r>
                        <a:rPr lang="en-AU" sz="2700" dirty="0"/>
                        <a:t>70</a:t>
                      </a:r>
                      <a:endParaRPr lang="en-AU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700" dirty="0"/>
                        <a:t>4 times</a:t>
                      </a:r>
                      <a:endParaRPr lang="en-AU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126">
                <a:tc>
                  <a:txBody>
                    <a:bodyPr/>
                    <a:lstStyle/>
                    <a:p>
                      <a:pPr algn="ctr"/>
                      <a:r>
                        <a:rPr lang="en-AU" sz="2700" dirty="0"/>
                        <a:t>75</a:t>
                      </a:r>
                      <a:endParaRPr lang="en-AU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700" dirty="0"/>
                        <a:t>11 times</a:t>
                      </a:r>
                      <a:endParaRPr lang="en-AU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126">
                <a:tc>
                  <a:txBody>
                    <a:bodyPr/>
                    <a:lstStyle/>
                    <a:p>
                      <a:pPr algn="ctr"/>
                      <a:r>
                        <a:rPr lang="en-AU" sz="2700" dirty="0"/>
                        <a:t>80</a:t>
                      </a:r>
                      <a:endParaRPr lang="en-AU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700" dirty="0"/>
                        <a:t>32 times</a:t>
                      </a:r>
                      <a:endParaRPr lang="en-AU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00" y="103439"/>
            <a:ext cx="7024744" cy="857250"/>
          </a:xfrm>
        </p:spPr>
        <p:txBody>
          <a:bodyPr>
            <a:noAutofit/>
          </a:bodyPr>
          <a:lstStyle/>
          <a:p>
            <a:pPr algn="ctr"/>
            <a:r>
              <a:rPr lang="en-AU" sz="6000" dirty="0">
                <a:solidFill>
                  <a:srgbClr val="00CCFF"/>
                </a:solidFill>
                <a:latin typeface="GROBOLD" pitchFamily="2" charset="0"/>
              </a:rPr>
              <a:t>MOTION</a:t>
            </a:r>
            <a:endParaRPr lang="en-AU" sz="9600" dirty="0">
              <a:solidFill>
                <a:srgbClr val="FFC000"/>
              </a:solidFill>
              <a:latin typeface="GROBOLD" pitchFamily="2" charset="0"/>
            </a:endParaRPr>
          </a:p>
        </p:txBody>
      </p:sp>
      <p:sp>
        <p:nvSpPr>
          <p:cNvPr id="40964" name="AutoShape 4" descr="Cheezburger animals kitten sleepy sitting GIF"/>
          <p:cNvSpPr>
            <a:spLocks noChangeAspect="1" noChangeArrowheads="1"/>
          </p:cNvSpPr>
          <p:nvPr/>
        </p:nvSpPr>
        <p:spPr bwMode="auto">
          <a:xfrm>
            <a:off x="63500" y="-725091"/>
            <a:ext cx="2362200" cy="15144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0966" name="Picture 6" descr="Cheezburger animals kitten sleepy sitting 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09898"/>
            <a:ext cx="2592288" cy="1944216"/>
          </a:xfrm>
          <a:prstGeom prst="rect">
            <a:avLst/>
          </a:prstGeom>
          <a:noFill/>
        </p:spPr>
      </p:pic>
      <p:pic>
        <p:nvPicPr>
          <p:cNvPr id="40968" name="Picture 8" descr=" funny fail car win epic 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06180" y="2427734"/>
            <a:ext cx="4500792" cy="2232248"/>
          </a:xfrm>
          <a:prstGeom prst="rect">
            <a:avLst/>
          </a:prstGeom>
          <a:noFill/>
        </p:spPr>
      </p:pic>
      <p:pic>
        <p:nvPicPr>
          <p:cNvPr id="40970" name="Picture 10" descr="ADWEEK dance justin bieber commercial glasses 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182006"/>
            <a:ext cx="3096344" cy="3663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0013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7824" y="1653648"/>
            <a:ext cx="3024336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inty Demo" pitchFamily="2" charset="0"/>
                <a:ea typeface="+mn-ea"/>
                <a:cs typeface="+mn-cs"/>
              </a:rPr>
              <a:t>KINETIC ENERGY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93" y="3127126"/>
            <a:ext cx="2773681" cy="769441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MOTION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1158" y="4214053"/>
            <a:ext cx="3810419" cy="769441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ELECTRICAL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52120" y="267494"/>
            <a:ext cx="3024336" cy="769441"/>
          </a:xfrm>
          <a:prstGeom prst="rect">
            <a:avLst/>
          </a:prstGeom>
          <a:solidFill>
            <a:srgbClr val="FFCC6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SOUND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267494"/>
            <a:ext cx="3024336" cy="769441"/>
          </a:xfrm>
          <a:prstGeom prst="rect">
            <a:avLst/>
          </a:prstGeom>
          <a:solidFill>
            <a:srgbClr val="00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6610" y="3147814"/>
            <a:ext cx="2827878" cy="769441"/>
          </a:xfrm>
          <a:prstGeom prst="rect">
            <a:avLst/>
          </a:prstGeom>
          <a:solidFill>
            <a:srgbClr val="99FF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LIGHT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231741" y="1070231"/>
            <a:ext cx="720080" cy="68142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084167" y="1063257"/>
            <a:ext cx="576064" cy="6953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02172" y="2642743"/>
            <a:ext cx="613645" cy="39655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27984" y="3219822"/>
            <a:ext cx="20305" cy="91538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62908" y="2642743"/>
            <a:ext cx="497338" cy="39655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3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15" y="0"/>
            <a:ext cx="8244709" cy="1019268"/>
          </a:xfrm>
        </p:spPr>
        <p:txBody>
          <a:bodyPr>
            <a:normAutofit/>
          </a:bodyPr>
          <a:lstStyle/>
          <a:p>
            <a:pPr algn="l"/>
            <a:r>
              <a:rPr lang="en-AU" sz="4800" dirty="0">
                <a:solidFill>
                  <a:srgbClr val="FFC000"/>
                </a:solidFill>
                <a:latin typeface="GROBOLD" pitchFamily="2" charset="0"/>
              </a:rPr>
              <a:t>HEAT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3588"/>
            <a:ext cx="6660232" cy="3456384"/>
          </a:xfrm>
        </p:spPr>
        <p:txBody>
          <a:bodyPr>
            <a:normAutofit fontScale="70000" lnSpcReduction="20000"/>
          </a:bodyPr>
          <a:lstStyle/>
          <a:p>
            <a:pPr>
              <a:buClrTx/>
              <a:buSzPct val="110000"/>
              <a:buFont typeface="Wingdings" pitchFamily="2" charset="2"/>
              <a:buChar char="§"/>
            </a:pPr>
            <a:r>
              <a:rPr lang="en-AU" sz="4400" dirty="0">
                <a:latin typeface="OpenDyslexicAlta" pitchFamily="50" charset="0"/>
              </a:rPr>
              <a:t>Particles that make              up matter are always  moving.</a:t>
            </a:r>
          </a:p>
          <a:p>
            <a:pPr>
              <a:buClrTx/>
              <a:buSzPct val="110000"/>
              <a:buFont typeface="Wingdings" pitchFamily="2" charset="2"/>
              <a:buChar char="§"/>
            </a:pPr>
            <a:r>
              <a:rPr lang="en-AU" sz="4400" u="sng" dirty="0">
                <a:solidFill>
                  <a:srgbClr val="FFC000"/>
                </a:solidFill>
                <a:latin typeface="OpenDyslexicAlta" pitchFamily="50" charset="0"/>
              </a:rPr>
              <a:t>Heat</a:t>
            </a:r>
            <a:r>
              <a:rPr lang="en-AU" sz="4400" dirty="0">
                <a:latin typeface="OpenDyslexicAlta" pitchFamily="50" charset="0"/>
              </a:rPr>
              <a:t> = the total </a:t>
            </a:r>
            <a:r>
              <a:rPr lang="en-AU" sz="4400" b="1" dirty="0">
                <a:latin typeface="OpenDyslexicAlta" pitchFamily="50" charset="0"/>
              </a:rPr>
              <a:t>KE</a:t>
            </a:r>
            <a:r>
              <a:rPr lang="en-AU" sz="4400" dirty="0">
                <a:latin typeface="OpenDyslexicAlta" pitchFamily="50" charset="0"/>
              </a:rPr>
              <a:t> possessed by </a:t>
            </a:r>
            <a:r>
              <a:rPr lang="en-AU" sz="4400" b="1" dirty="0">
                <a:latin typeface="OpenDyslexicAlta" pitchFamily="50" charset="0"/>
              </a:rPr>
              <a:t>particles in a substance</a:t>
            </a:r>
            <a:r>
              <a:rPr lang="en-AU" sz="4400" dirty="0">
                <a:latin typeface="OpenDyslexicAlta" pitchFamily="50" charset="0"/>
              </a:rPr>
              <a:t>.</a:t>
            </a:r>
          </a:p>
          <a:p>
            <a:pPr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sz="4400" dirty="0">
                <a:solidFill>
                  <a:srgbClr val="00FFFF"/>
                </a:solidFill>
                <a:latin typeface="OpenDyslexicAlta" pitchFamily="50" charset="0"/>
              </a:rPr>
              <a:t>Low KE = low temp</a:t>
            </a:r>
          </a:p>
          <a:p>
            <a:pPr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sz="4400" dirty="0">
                <a:solidFill>
                  <a:srgbClr val="FF6600"/>
                </a:solidFill>
                <a:latin typeface="OpenDyslexicAlta" pitchFamily="50" charset="0"/>
              </a:rPr>
              <a:t>High KE = high temp</a:t>
            </a:r>
          </a:p>
        </p:txBody>
      </p:sp>
      <p:pic>
        <p:nvPicPr>
          <p:cNvPr id="150530" name="Picture 2" descr="Image result for HEAT ENERGY">
            <a:extLst>
              <a:ext uri="{FF2B5EF4-FFF2-40B4-BE49-F238E27FC236}">
                <a16:creationId xmlns:a16="http://schemas.microsoft.com/office/drawing/2014/main" id="{D357C76E-A63A-4364-9BA7-C77E5BE1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74" y="244461"/>
            <a:ext cx="3750063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0"/>
            <a:ext cx="7024744" cy="857250"/>
          </a:xfrm>
        </p:spPr>
        <p:txBody>
          <a:bodyPr>
            <a:normAutofit/>
          </a:bodyPr>
          <a:lstStyle/>
          <a:p>
            <a:pPr algn="l"/>
            <a:r>
              <a:rPr lang="en-AU" sz="4800" dirty="0">
                <a:solidFill>
                  <a:srgbClr val="00CCFF"/>
                </a:solidFill>
                <a:latin typeface="GROBOLD" pitchFamily="2" charset="0"/>
              </a:rPr>
              <a:t>SOUND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51570"/>
            <a:ext cx="5544616" cy="3618402"/>
          </a:xfrm>
        </p:spPr>
        <p:txBody>
          <a:bodyPr>
            <a:noAutofit/>
          </a:bodyPr>
          <a:lstStyle/>
          <a:p>
            <a:pPr>
              <a:buClrTx/>
              <a:buSzPct val="110000"/>
              <a:buFont typeface="Wingdings" pitchFamily="2" charset="2"/>
              <a:buChar char="§"/>
            </a:pPr>
            <a:r>
              <a:rPr lang="en-AU" sz="4800" dirty="0">
                <a:solidFill>
                  <a:schemeClr val="tx1"/>
                </a:solidFill>
                <a:latin typeface="OpenDyslexicAlta" pitchFamily="50" charset="0"/>
              </a:rPr>
              <a:t>The energy that </a:t>
            </a:r>
            <a:r>
              <a:rPr lang="en-AU" sz="4800" u="sng" dirty="0">
                <a:solidFill>
                  <a:schemeClr val="tx1"/>
                </a:solidFill>
                <a:latin typeface="OpenDyslexicAlta" pitchFamily="50" charset="0"/>
              </a:rPr>
              <a:t>travels</a:t>
            </a:r>
            <a:r>
              <a:rPr lang="en-AU" sz="4800" dirty="0">
                <a:solidFill>
                  <a:schemeClr val="tx1"/>
                </a:solidFill>
                <a:latin typeface="OpenDyslexicAlta" pitchFamily="50" charset="0"/>
              </a:rPr>
              <a:t> as </a:t>
            </a:r>
            <a:r>
              <a:rPr lang="en-AU" sz="4800" dirty="0">
                <a:solidFill>
                  <a:srgbClr val="FFFF00"/>
                </a:solidFill>
                <a:latin typeface="OpenDyslexicAlta" pitchFamily="50" charset="0"/>
              </a:rPr>
              <a:t>vibrating waves </a:t>
            </a:r>
            <a:r>
              <a:rPr lang="en-AU" sz="4800" dirty="0">
                <a:solidFill>
                  <a:schemeClr val="tx1"/>
                </a:solidFill>
                <a:latin typeface="OpenDyslexicAlta" pitchFamily="50" charset="0"/>
              </a:rPr>
              <a:t>in the </a:t>
            </a:r>
            <a:r>
              <a:rPr lang="en-AU" sz="4800" b="1" dirty="0">
                <a:latin typeface="OpenDyslexicAlta" pitchFamily="50" charset="0"/>
              </a:rPr>
              <a:t>air</a:t>
            </a:r>
            <a:r>
              <a:rPr lang="en-AU" sz="4800" dirty="0">
                <a:solidFill>
                  <a:schemeClr val="tx1"/>
                </a:solidFill>
                <a:latin typeface="OpenDyslexicAlta" pitchFamily="50" charset="0"/>
              </a:rPr>
              <a:t>.</a:t>
            </a:r>
          </a:p>
        </p:txBody>
      </p:sp>
      <p:pic>
        <p:nvPicPr>
          <p:cNvPr id="84994" name="Picture 2" descr="british library musician by GIF IT UP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319" y="951570"/>
            <a:ext cx="2963161" cy="3348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953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light lights out 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0730" y="157756"/>
            <a:ext cx="3484676" cy="31195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48" y="144903"/>
            <a:ext cx="7024744" cy="857250"/>
          </a:xfrm>
        </p:spPr>
        <p:txBody>
          <a:bodyPr>
            <a:normAutofit/>
          </a:bodyPr>
          <a:lstStyle/>
          <a:p>
            <a:pPr algn="l"/>
            <a:r>
              <a:rPr lang="en-AU" sz="4800" dirty="0">
                <a:solidFill>
                  <a:srgbClr val="00FF00"/>
                </a:solidFill>
                <a:latin typeface="GROBOLD" pitchFamily="2" charset="0"/>
              </a:rPr>
              <a:t>LIGHT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31590"/>
            <a:ext cx="6372200" cy="3438382"/>
          </a:xfrm>
        </p:spPr>
        <p:txBody>
          <a:bodyPr>
            <a:noAutofit/>
          </a:bodyPr>
          <a:lstStyle/>
          <a:p>
            <a:pPr>
              <a:buClrTx/>
              <a:buSzPct val="110000"/>
              <a:buFont typeface="Wingdings" pitchFamily="2" charset="2"/>
              <a:buChar char="§"/>
            </a:pPr>
            <a:r>
              <a:rPr lang="en-AU" sz="4800" dirty="0">
                <a:solidFill>
                  <a:schemeClr val="tx1"/>
                </a:solidFill>
                <a:latin typeface="OpenDyslexicAlta" pitchFamily="50" charset="0"/>
              </a:rPr>
              <a:t>Form of </a:t>
            </a:r>
            <a:r>
              <a:rPr lang="en-AU" sz="4800" dirty="0">
                <a:solidFill>
                  <a:srgbClr val="FFFF00"/>
                </a:solidFill>
                <a:latin typeface="OpenDyslexicAlta" pitchFamily="50" charset="0"/>
              </a:rPr>
              <a:t>visible</a:t>
            </a:r>
          </a:p>
          <a:p>
            <a:pPr marL="0" indent="0">
              <a:buClrTx/>
              <a:buSzPct val="110000"/>
              <a:buNone/>
            </a:pPr>
            <a:r>
              <a:rPr lang="en-AU" sz="4800" dirty="0">
                <a:latin typeface="OpenDyslexicAlta" pitchFamily="50" charset="0"/>
              </a:rPr>
              <a:t>energy that</a:t>
            </a:r>
            <a:r>
              <a:rPr lang="en-AU" sz="4800" dirty="0">
                <a:solidFill>
                  <a:srgbClr val="FFFF00"/>
                </a:solidFill>
                <a:latin typeface="OpenDyslexicAlta" pitchFamily="50" charset="0"/>
              </a:rPr>
              <a:t>          </a:t>
            </a:r>
          </a:p>
          <a:p>
            <a:pPr marL="0" indent="0">
              <a:buClrTx/>
              <a:buSzPct val="110000"/>
              <a:buNone/>
            </a:pPr>
            <a:r>
              <a:rPr lang="en-AU" sz="4800" u="sng" dirty="0">
                <a:solidFill>
                  <a:schemeClr val="tx1"/>
                </a:solidFill>
                <a:latin typeface="OpenDyslexicAlta" pitchFamily="50" charset="0"/>
              </a:rPr>
              <a:t>travels</a:t>
            </a:r>
            <a:r>
              <a:rPr lang="en-AU" sz="4800" dirty="0">
                <a:solidFill>
                  <a:schemeClr val="tx1"/>
                </a:solidFill>
                <a:latin typeface="OpenDyslexicAlta" pitchFamily="50" charset="0"/>
              </a:rPr>
              <a:t> as a wave.</a:t>
            </a:r>
            <a:r>
              <a:rPr lang="en-AU" sz="4400" dirty="0">
                <a:solidFill>
                  <a:schemeClr val="tx1"/>
                </a:solidFill>
                <a:latin typeface="OpenDyslexicAlta" pitchFamily="50" charset="0"/>
              </a:rPr>
              <a:t>         </a:t>
            </a:r>
            <a:endParaRPr lang="en-AU" sz="4000" dirty="0">
              <a:solidFill>
                <a:schemeClr val="tx1"/>
              </a:solidFill>
              <a:latin typeface="OpenDyslexicAlt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8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49492"/>
            <a:ext cx="7024744" cy="857250"/>
          </a:xfrm>
        </p:spPr>
        <p:txBody>
          <a:bodyPr>
            <a:normAutofit/>
          </a:bodyPr>
          <a:lstStyle/>
          <a:p>
            <a:r>
              <a:rPr lang="en-AU" sz="4800" dirty="0">
                <a:solidFill>
                  <a:srgbClr val="00CCFF"/>
                </a:solidFill>
                <a:latin typeface="GROBOLD" pitchFamily="2" charset="0"/>
              </a:rPr>
              <a:t>ELECTRICAL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3" y="1167594"/>
            <a:ext cx="4653931" cy="3402378"/>
          </a:xfrm>
        </p:spPr>
        <p:txBody>
          <a:bodyPr>
            <a:noAutofit/>
          </a:bodyPr>
          <a:lstStyle/>
          <a:p>
            <a:pPr marL="68580" indent="0">
              <a:buClrTx/>
              <a:buSzPct val="110000"/>
              <a:buFont typeface="Wingdings" pitchFamily="2" charset="2"/>
              <a:buChar char="§"/>
            </a:pPr>
            <a:r>
              <a:rPr lang="en-AU" sz="3600" dirty="0">
                <a:solidFill>
                  <a:schemeClr val="tx1"/>
                </a:solidFill>
                <a:latin typeface="OpenDyslexicAlta" pitchFamily="50" charset="0"/>
              </a:rPr>
              <a:t>Energy possessed by </a:t>
            </a:r>
            <a:r>
              <a:rPr lang="en-AU" sz="3600" dirty="0">
                <a:solidFill>
                  <a:srgbClr val="FFFF00"/>
                </a:solidFill>
                <a:latin typeface="OpenDyslexicAlta" pitchFamily="50" charset="0"/>
              </a:rPr>
              <a:t>moving electrons </a:t>
            </a:r>
            <a:r>
              <a:rPr lang="en-AU" dirty="0">
                <a:solidFill>
                  <a:schemeClr val="tx1"/>
                </a:solidFill>
                <a:latin typeface="OpenDyslexicAlta" pitchFamily="50" charset="0"/>
              </a:rPr>
              <a:t>(tiny particles that spin around atoms).</a:t>
            </a:r>
            <a:endParaRPr lang="en-AU" sz="3600" dirty="0">
              <a:solidFill>
                <a:schemeClr val="tx1"/>
              </a:solidFill>
              <a:latin typeface="OpenDyslexicAlta" pitchFamily="50" charset="0"/>
            </a:endParaRPr>
          </a:p>
        </p:txBody>
      </p:sp>
      <p:pic>
        <p:nvPicPr>
          <p:cNvPr id="34818" name="Picture 2" descr="pokemon animated GIF 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1435" y="1419622"/>
            <a:ext cx="4104456" cy="27363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88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496944" cy="1124744"/>
          </a:xfrm>
        </p:spPr>
        <p:txBody>
          <a:bodyPr>
            <a:noAutofit/>
          </a:bodyPr>
          <a:lstStyle/>
          <a:p>
            <a:pPr algn="ctr"/>
            <a:r>
              <a:rPr lang="en-AU" sz="8000" dirty="0">
                <a:solidFill>
                  <a:srgbClr val="FF33CC"/>
                </a:solidFill>
                <a:latin typeface="yorkwhiteletter" pitchFamily="2" charset="0"/>
              </a:rPr>
              <a:t>POTENTIAL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24744"/>
            <a:ext cx="5832648" cy="355324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sz="2800" b="1" dirty="0">
                <a:solidFill>
                  <a:srgbClr val="FFC000"/>
                </a:solidFill>
                <a:latin typeface="OpenDyslexicAlta" pitchFamily="50" charset="0"/>
              </a:rPr>
              <a:t>STORED ENERGY</a:t>
            </a:r>
          </a:p>
          <a:p>
            <a:pPr>
              <a:buFont typeface="Wingdings" pitchFamily="2" charset="2"/>
              <a:buChar char="§"/>
            </a:pPr>
            <a:r>
              <a:rPr lang="en-AU" sz="2800" dirty="0">
                <a:solidFill>
                  <a:schemeClr val="tx1"/>
                </a:solidFill>
                <a:latin typeface="OpenDyslexicAlta" pitchFamily="50" charset="0"/>
              </a:rPr>
              <a:t>Energy possessed by an object because of its </a:t>
            </a:r>
            <a:r>
              <a:rPr lang="en-AU" sz="2800" b="1" dirty="0">
                <a:solidFill>
                  <a:srgbClr val="FFFF00"/>
                </a:solidFill>
                <a:latin typeface="OpenDyslexicAlta" pitchFamily="50" charset="0"/>
              </a:rPr>
              <a:t>position or structure</a:t>
            </a:r>
            <a:r>
              <a:rPr lang="en-AU" sz="2800" dirty="0">
                <a:solidFill>
                  <a:schemeClr val="tx1"/>
                </a:solidFill>
                <a:latin typeface="OpenDyslexicAlta" pitchFamily="50" charset="0"/>
              </a:rPr>
              <a:t>.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endParaRPr lang="en-AU" sz="600" dirty="0">
              <a:solidFill>
                <a:schemeClr val="tx1"/>
              </a:solidFill>
              <a:latin typeface="OpenDyslexicAlta" pitchFamily="50" charset="0"/>
            </a:endParaRP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AU" sz="2800" dirty="0">
                <a:solidFill>
                  <a:schemeClr val="tx1"/>
                </a:solidFill>
                <a:latin typeface="OpenDyslexicAlta" pitchFamily="50" charset="0"/>
              </a:rPr>
              <a:t>It gives objects the ‘potential’ to make things happen.</a:t>
            </a:r>
          </a:p>
        </p:txBody>
      </p:sp>
      <p:pic>
        <p:nvPicPr>
          <p:cNvPr id="80902" name="Picture 6" descr="slide cute dogs 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003792"/>
            <a:ext cx="2427734" cy="3907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868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85030" y="1877005"/>
            <a:ext cx="3586411" cy="1569660"/>
          </a:xfrm>
          <a:prstGeom prst="rect">
            <a:avLst/>
          </a:prstGeom>
          <a:solidFill>
            <a:srgbClr val="99FF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prstClr val="black"/>
                </a:solidFill>
                <a:latin typeface="Pointy Demo" pitchFamily="2" charset="0"/>
              </a:rPr>
              <a:t>POTENTIAL ENERGY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702" y="3962549"/>
            <a:ext cx="3024336" cy="76944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prstClr val="black"/>
                </a:solidFill>
                <a:latin typeface="Aharoni" pitchFamily="2" charset="-79"/>
                <a:cs typeface="Aharoni" pitchFamily="2" charset="-79"/>
              </a:rPr>
              <a:t>ELASTIC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8104" y="3867894"/>
            <a:ext cx="3313194" cy="769441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prstClr val="black"/>
                </a:solidFill>
                <a:latin typeface="Aharoni" pitchFamily="2" charset="-79"/>
                <a:cs typeface="Aharoni" pitchFamily="2" charset="-79"/>
              </a:rPr>
              <a:t>NUCLEAR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52120" y="555526"/>
            <a:ext cx="3024336" cy="769441"/>
          </a:xfrm>
          <a:prstGeom prst="rect">
            <a:avLst/>
          </a:prstGeom>
          <a:solidFill>
            <a:srgbClr val="FFCC6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prstClr val="black"/>
                </a:solidFill>
                <a:latin typeface="Aharoni" pitchFamily="2" charset="-79"/>
                <a:cs typeface="Aharoni" pitchFamily="2" charset="-79"/>
              </a:rPr>
              <a:t>CHEMICAL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411510"/>
            <a:ext cx="4420197" cy="707886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4000" dirty="0">
                <a:solidFill>
                  <a:prstClr val="black"/>
                </a:solidFill>
                <a:latin typeface="Aharoni" pitchFamily="2" charset="-79"/>
                <a:cs typeface="Aharoni" pitchFamily="2" charset="-79"/>
              </a:rPr>
              <a:t>GRAVITATIONAL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430550" y="1279748"/>
            <a:ext cx="504056" cy="51941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156176" y="1395490"/>
            <a:ext cx="404071" cy="42534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123728" y="3363838"/>
            <a:ext cx="613644" cy="49588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372200" y="3219822"/>
            <a:ext cx="749958" cy="54354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6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0"/>
            <a:ext cx="7776864" cy="1160748"/>
          </a:xfrm>
        </p:spPr>
        <p:txBody>
          <a:bodyPr>
            <a:noAutofit/>
          </a:bodyPr>
          <a:lstStyle/>
          <a:p>
            <a:pPr algn="l"/>
            <a:r>
              <a:rPr lang="en-AU" sz="8800" dirty="0">
                <a:solidFill>
                  <a:srgbClr val="FFC000"/>
                </a:solidFill>
                <a:latin typeface="yorkwhiteletter" pitchFamily="2" charset="0"/>
              </a:rPr>
              <a:t>WHAT IS ENERGY</a:t>
            </a:r>
            <a:r>
              <a:rPr lang="en-AU" sz="8800" dirty="0">
                <a:solidFill>
                  <a:srgbClr val="FFC000"/>
                </a:solidFill>
                <a:latin typeface="Allstar" pitchFamily="2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75606"/>
            <a:ext cx="6696744" cy="3456384"/>
          </a:xfrm>
        </p:spPr>
        <p:txBody>
          <a:bodyPr>
            <a:noAutofit/>
          </a:bodyPr>
          <a:lstStyle/>
          <a:p>
            <a:pPr marL="68580" indent="0">
              <a:buClrTx/>
              <a:buSzPct val="110000"/>
              <a:buFont typeface="Wingdings" pitchFamily="2" charset="2"/>
              <a:buChar char="§"/>
            </a:pPr>
            <a:r>
              <a:rPr lang="en-AU" sz="3600" b="1" dirty="0">
                <a:solidFill>
                  <a:schemeClr val="tx1"/>
                </a:solidFill>
                <a:latin typeface="OpenDyslexicAlta" pitchFamily="50" charset="0"/>
              </a:rPr>
              <a:t>Energy</a:t>
            </a:r>
            <a:r>
              <a:rPr lang="en-AU" sz="3600" b="1" dirty="0">
                <a:solidFill>
                  <a:srgbClr val="FF0000"/>
                </a:solidFill>
                <a:latin typeface="OpenDyslexicAlta" pitchFamily="50" charset="0"/>
              </a:rPr>
              <a:t> </a:t>
            </a:r>
            <a:r>
              <a:rPr lang="en-AU" sz="3600" b="1" dirty="0">
                <a:solidFill>
                  <a:schemeClr val="tx1"/>
                </a:solidFill>
                <a:latin typeface="OpenDyslexicAlta" pitchFamily="50" charset="0"/>
              </a:rPr>
              <a:t>is the </a:t>
            </a:r>
            <a:r>
              <a:rPr lang="en-AU" sz="3600" b="1" dirty="0">
                <a:solidFill>
                  <a:srgbClr val="FFFF00"/>
                </a:solidFill>
                <a:latin typeface="OpenDyslexicAlta" pitchFamily="50" charset="0"/>
              </a:rPr>
              <a:t>ability to do work</a:t>
            </a:r>
            <a:r>
              <a:rPr lang="en-AU" sz="3600" b="1" dirty="0">
                <a:solidFill>
                  <a:srgbClr val="FF0000"/>
                </a:solidFill>
                <a:latin typeface="OpenDyslexicAlta" pitchFamily="50" charset="0"/>
              </a:rPr>
              <a:t> </a:t>
            </a:r>
            <a:r>
              <a:rPr lang="en-AU" b="1" dirty="0">
                <a:latin typeface="OpenDyslexicAlta" pitchFamily="50" charset="0"/>
              </a:rPr>
              <a:t>(make a change happen).</a:t>
            </a:r>
            <a:endParaRPr lang="en-AU" sz="3600" b="1" dirty="0">
              <a:latin typeface="OpenDyslexicAlta" pitchFamily="50" charset="0"/>
            </a:endParaRPr>
          </a:p>
          <a:p>
            <a:pPr marL="68580" indent="0">
              <a:buClr>
                <a:schemeClr val="tx1"/>
              </a:buClr>
              <a:buSzPct val="110000"/>
              <a:buFont typeface="Wingdings" pitchFamily="2" charset="2"/>
              <a:buChar char="§"/>
            </a:pPr>
            <a:endParaRPr lang="en-AU" sz="1100" dirty="0">
              <a:solidFill>
                <a:srgbClr val="00CCFF"/>
              </a:solidFill>
              <a:latin typeface="OpenDyslexicAlta" pitchFamily="50" charset="0"/>
            </a:endParaRPr>
          </a:p>
          <a:p>
            <a:pPr marL="68580" indent="0"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dirty="0">
                <a:solidFill>
                  <a:srgbClr val="00CCFF"/>
                </a:solidFill>
                <a:latin typeface="OpenDyslexicAlta" pitchFamily="50" charset="0"/>
              </a:rPr>
              <a:t>WORK</a:t>
            </a:r>
            <a:r>
              <a:rPr lang="en-AU" dirty="0">
                <a:solidFill>
                  <a:schemeClr val="tx1"/>
                </a:solidFill>
                <a:latin typeface="OpenDyslexicAlta" pitchFamily="50" charset="0"/>
              </a:rPr>
              <a:t> = done when an object is </a:t>
            </a:r>
            <a:r>
              <a:rPr lang="en-AU" u="sng" dirty="0">
                <a:solidFill>
                  <a:schemeClr val="tx1"/>
                </a:solidFill>
                <a:latin typeface="OpenDyslexicAlta" pitchFamily="50" charset="0"/>
              </a:rPr>
              <a:t>moved or forced to change shape</a:t>
            </a:r>
            <a:r>
              <a:rPr lang="en-AU" dirty="0">
                <a:solidFill>
                  <a:schemeClr val="tx1"/>
                </a:solidFill>
                <a:latin typeface="OpenDyslexicAlta" pitchFamily="50" charset="0"/>
              </a:rPr>
              <a:t>.</a:t>
            </a:r>
          </a:p>
        </p:txBody>
      </p:sp>
      <p:pic>
        <p:nvPicPr>
          <p:cNvPr id="91140" name="Picture 4" descr="carlton dance GIF"/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728124"/>
            <a:ext cx="2411760" cy="4415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824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Kinetic and Potential Energy (clip)">
            <a:hlinkClick r:id="" action="ppaction://media"/>
            <a:extLst>
              <a:ext uri="{FF2B5EF4-FFF2-40B4-BE49-F238E27FC236}">
                <a16:creationId xmlns:a16="http://schemas.microsoft.com/office/drawing/2014/main" id="{5D3C3102-C3B9-46E3-83AE-F0BF6BBBFC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26" y="2139702"/>
            <a:ext cx="5293107" cy="2951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B864CD-41FF-47D4-B42A-6552402973EE}"/>
              </a:ext>
            </a:extLst>
          </p:cNvPr>
          <p:cNvSpPr txBox="1"/>
          <p:nvPr/>
        </p:nvSpPr>
        <p:spPr>
          <a:xfrm>
            <a:off x="683568" y="48351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https://youtu.be/ASZv3tIK56k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52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632848" cy="857250"/>
          </a:xfrm>
        </p:spPr>
        <p:txBody>
          <a:bodyPr>
            <a:noAutofit/>
          </a:bodyPr>
          <a:lstStyle/>
          <a:p>
            <a:r>
              <a:rPr lang="en-AU" sz="5400" dirty="0">
                <a:solidFill>
                  <a:srgbClr val="FF33CC"/>
                </a:solidFill>
                <a:latin typeface="GROBOLD" pitchFamily="2" charset="0"/>
              </a:rPr>
              <a:t>GRAVITATIONAL 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9582"/>
            <a:ext cx="6588224" cy="3476908"/>
          </a:xfrm>
        </p:spPr>
        <p:txBody>
          <a:bodyPr>
            <a:normAutofit fontScale="92500"/>
          </a:bodyPr>
          <a:lstStyle/>
          <a:p>
            <a:pPr>
              <a:buClrTx/>
              <a:buSzPct val="110000"/>
              <a:buFont typeface="Wingdings" pitchFamily="2" charset="2"/>
              <a:buChar char="§"/>
            </a:pPr>
            <a:r>
              <a:rPr lang="en-AU" sz="4000" dirty="0">
                <a:solidFill>
                  <a:schemeClr val="tx1"/>
                </a:solidFill>
                <a:latin typeface="OpenDyslexicAlta" pitchFamily="50" charset="0"/>
              </a:rPr>
              <a:t>Energy stored in an                      object when it is </a:t>
            </a:r>
            <a:r>
              <a:rPr lang="en-AU" sz="4000" b="1" dirty="0">
                <a:solidFill>
                  <a:srgbClr val="FFFF00"/>
                </a:solidFill>
                <a:latin typeface="OpenDyslexicAlta" pitchFamily="50" charset="0"/>
              </a:rPr>
              <a:t>above              the ground</a:t>
            </a:r>
            <a:r>
              <a:rPr lang="en-AU" sz="4000" dirty="0">
                <a:solidFill>
                  <a:schemeClr val="tx1"/>
                </a:solidFill>
                <a:latin typeface="OpenDyslexicAlta" pitchFamily="50" charset="0"/>
              </a:rPr>
              <a:t>.</a:t>
            </a:r>
          </a:p>
          <a:p>
            <a:pPr>
              <a:buClrTx/>
              <a:buSzPct val="110000"/>
              <a:buFont typeface="Wingdings" pitchFamily="2" charset="2"/>
              <a:buChar char="§"/>
            </a:pPr>
            <a:endParaRPr lang="en-AU" sz="1000" dirty="0">
              <a:solidFill>
                <a:schemeClr val="tx1"/>
              </a:solidFill>
              <a:latin typeface="OpenDyslexicAlta" pitchFamily="50" charset="0"/>
            </a:endParaRPr>
          </a:p>
          <a:p>
            <a:pPr>
              <a:buClrTx/>
              <a:buSzPct val="110000"/>
              <a:buFont typeface="Wingdings" pitchFamily="2" charset="2"/>
              <a:buChar char="§"/>
            </a:pPr>
            <a:r>
              <a:rPr lang="en-AU" sz="3600" dirty="0">
                <a:solidFill>
                  <a:srgbClr val="FFC000"/>
                </a:solidFill>
                <a:latin typeface="OpenDyslexicAlta" pitchFamily="50" charset="0"/>
              </a:rPr>
              <a:t>More height </a:t>
            </a:r>
            <a:r>
              <a:rPr lang="en-AU" sz="3600" dirty="0">
                <a:latin typeface="OpenDyslexicAlta" pitchFamily="50" charset="0"/>
              </a:rPr>
              <a:t>=</a:t>
            </a:r>
            <a:r>
              <a:rPr lang="en-AU" sz="3600" dirty="0">
                <a:solidFill>
                  <a:srgbClr val="FFC000"/>
                </a:solidFill>
                <a:latin typeface="OpenDyslexicAlta" pitchFamily="50" charset="0"/>
              </a:rPr>
              <a:t> more GPE</a:t>
            </a:r>
          </a:p>
          <a:p>
            <a:pPr>
              <a:buClrTx/>
              <a:buSzPct val="110000"/>
              <a:buFont typeface="Wingdings" pitchFamily="2" charset="2"/>
              <a:buChar char="§"/>
            </a:pPr>
            <a:r>
              <a:rPr lang="en-AU" sz="3600" dirty="0">
                <a:solidFill>
                  <a:srgbClr val="FFC000"/>
                </a:solidFill>
                <a:latin typeface="OpenDyslexicAlta" pitchFamily="50" charset="0"/>
              </a:rPr>
              <a:t>More mass </a:t>
            </a:r>
            <a:r>
              <a:rPr lang="en-AU" sz="3600" dirty="0">
                <a:latin typeface="OpenDyslexicAlta" pitchFamily="50" charset="0"/>
              </a:rPr>
              <a:t>=</a:t>
            </a:r>
            <a:r>
              <a:rPr lang="en-AU" sz="3600" dirty="0">
                <a:solidFill>
                  <a:srgbClr val="FFC000"/>
                </a:solidFill>
                <a:latin typeface="OpenDyslexicAlta" pitchFamily="50" charset="0"/>
              </a:rPr>
              <a:t> more GPE</a:t>
            </a:r>
          </a:p>
        </p:txBody>
      </p:sp>
      <p:pic>
        <p:nvPicPr>
          <p:cNvPr id="78850" name="Picture 2" descr="turtle falling 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2355726"/>
            <a:ext cx="2627784" cy="2425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497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4ace.com/usapva/vaultr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5297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10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024744" cy="857250"/>
          </a:xfrm>
        </p:spPr>
        <p:txBody>
          <a:bodyPr>
            <a:normAutofit/>
          </a:bodyPr>
          <a:lstStyle/>
          <a:p>
            <a:r>
              <a:rPr lang="en-AU" sz="4800" dirty="0">
                <a:solidFill>
                  <a:srgbClr val="FF33CC"/>
                </a:solidFill>
                <a:latin typeface="GROBOLD" pitchFamily="2" charset="0"/>
              </a:rPr>
              <a:t>ELASTIC 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1570"/>
            <a:ext cx="5364088" cy="392443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sz="3600" dirty="0">
                <a:solidFill>
                  <a:schemeClr val="tx1"/>
                </a:solidFill>
                <a:latin typeface="OpenDyslexicAlta" pitchFamily="50" charset="0"/>
              </a:rPr>
              <a:t>Energy stored in a </a:t>
            </a:r>
            <a:r>
              <a:rPr lang="en-AU" sz="3600" b="1" dirty="0">
                <a:solidFill>
                  <a:srgbClr val="FFFF00"/>
                </a:solidFill>
                <a:latin typeface="OpenDyslexicAlta" pitchFamily="50" charset="0"/>
              </a:rPr>
              <a:t>stretched or compressed </a:t>
            </a:r>
            <a:r>
              <a:rPr lang="en-AU" sz="3600" dirty="0">
                <a:solidFill>
                  <a:schemeClr val="tx1"/>
                </a:solidFill>
                <a:latin typeface="OpenDyslexicAlta" pitchFamily="50" charset="0"/>
              </a:rPr>
              <a:t>object.</a:t>
            </a:r>
          </a:p>
          <a:p>
            <a:pPr>
              <a:buClr>
                <a:schemeClr val="tx1"/>
              </a:buClr>
              <a:buSzPct val="110000"/>
              <a:buFont typeface="Wingdings" pitchFamily="2" charset="2"/>
              <a:buChar char="§"/>
            </a:pPr>
            <a:endParaRPr lang="en-AU" sz="1400" dirty="0">
              <a:solidFill>
                <a:schemeClr val="tx1"/>
              </a:solidFill>
              <a:latin typeface="OpenDyslexicAlta" pitchFamily="50" charset="0"/>
            </a:endParaRPr>
          </a:p>
          <a:p>
            <a:pPr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sz="3600" dirty="0" err="1">
                <a:solidFill>
                  <a:schemeClr val="tx1"/>
                </a:solidFill>
                <a:latin typeface="OpenDyslexicAlta" pitchFamily="50" charset="0"/>
              </a:rPr>
              <a:t>Eg</a:t>
            </a:r>
            <a:r>
              <a:rPr lang="en-AU" sz="3600" dirty="0">
                <a:solidFill>
                  <a:schemeClr val="tx1"/>
                </a:solidFill>
                <a:latin typeface="OpenDyslexicAlta" pitchFamily="50" charset="0"/>
              </a:rPr>
              <a:t>; stretched rubber bands, springs.</a:t>
            </a:r>
          </a:p>
        </p:txBody>
      </p:sp>
      <p:pic>
        <p:nvPicPr>
          <p:cNvPr id="76802" name="Picture 2" descr="jump crocodile 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918" y="1131590"/>
            <a:ext cx="3514969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131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ollider.com/wp-content/uploads/the-hunger-games-movie-image-jennifer-lawrence-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3518"/>
            <a:ext cx="3164776" cy="210623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02" name="Picture 6" descr="http://www.professorplums.com.au/media/catalog/product/cache/1/image/9df78eab33525d08d6e5fb8d27136e95/r/a/rainbow-slinky_1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67" b="92333" l="1167" r="99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43758"/>
            <a:ext cx="3024336" cy="25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static.wishuponahero.com/wishes/2013/1/28/c3186826269bc39b05a5555ca91f62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-92546"/>
            <a:ext cx="1944216" cy="174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 cat kid trampoline GIF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91880" y="1563638"/>
            <a:ext cx="5652120" cy="33629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0330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7024744" cy="857250"/>
          </a:xfrm>
        </p:spPr>
        <p:txBody>
          <a:bodyPr>
            <a:normAutofit/>
          </a:bodyPr>
          <a:lstStyle/>
          <a:p>
            <a:r>
              <a:rPr lang="en-AU" sz="4400" dirty="0">
                <a:solidFill>
                  <a:srgbClr val="FF33CC"/>
                </a:solidFill>
                <a:latin typeface="GROBOLD" pitchFamily="2" charset="0"/>
              </a:rPr>
              <a:t>CHEMICAL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987574"/>
            <a:ext cx="9073008" cy="3584920"/>
          </a:xfrm>
        </p:spPr>
        <p:txBody>
          <a:bodyPr>
            <a:normAutofit/>
          </a:bodyPr>
          <a:lstStyle/>
          <a:p>
            <a:pPr>
              <a:buClrTx/>
              <a:buSzPct val="110000"/>
              <a:buFont typeface="Wingdings" pitchFamily="2" charset="2"/>
              <a:buChar char="§"/>
            </a:pPr>
            <a:r>
              <a:rPr lang="en-AU" sz="3500" dirty="0">
                <a:solidFill>
                  <a:schemeClr val="tx1"/>
                </a:solidFill>
                <a:latin typeface="OpenDyslexicAlta" pitchFamily="50" charset="0"/>
              </a:rPr>
              <a:t>Energy </a:t>
            </a:r>
            <a:r>
              <a:rPr lang="en-AU" sz="3500" b="1" dirty="0">
                <a:solidFill>
                  <a:schemeClr val="tx1"/>
                </a:solidFill>
                <a:latin typeface="OpenDyslexicAlta" pitchFamily="50" charset="0"/>
              </a:rPr>
              <a:t>stored</a:t>
            </a:r>
            <a:r>
              <a:rPr lang="en-AU" sz="3500" b="1" dirty="0">
                <a:solidFill>
                  <a:srgbClr val="FF0000"/>
                </a:solidFill>
                <a:latin typeface="OpenDyslexicAlta" pitchFamily="50" charset="0"/>
              </a:rPr>
              <a:t> </a:t>
            </a:r>
            <a:r>
              <a:rPr lang="en-AU" sz="3500" b="1" dirty="0">
                <a:solidFill>
                  <a:srgbClr val="FFFF00"/>
                </a:solidFill>
                <a:latin typeface="OpenDyslexicAlta" pitchFamily="50" charset="0"/>
              </a:rPr>
              <a:t>within </a:t>
            </a:r>
            <a:r>
              <a:rPr lang="en-AU" sz="3500" b="1" dirty="0">
                <a:latin typeface="OpenDyslexicAlta" pitchFamily="50" charset="0"/>
              </a:rPr>
              <a:t>a </a:t>
            </a:r>
            <a:r>
              <a:rPr lang="en-AU" sz="3500" b="1" dirty="0">
                <a:solidFill>
                  <a:srgbClr val="FFFF00"/>
                </a:solidFill>
                <a:latin typeface="OpenDyslexicAlta" pitchFamily="50" charset="0"/>
              </a:rPr>
              <a:t>substance</a:t>
            </a:r>
            <a:r>
              <a:rPr lang="en-AU" sz="3500" dirty="0">
                <a:solidFill>
                  <a:schemeClr val="tx1"/>
                </a:solidFill>
                <a:latin typeface="OpenDyslexicAlta" pitchFamily="50" charset="0"/>
              </a:rPr>
              <a:t>.</a:t>
            </a:r>
          </a:p>
          <a:p>
            <a:pPr marL="68580" indent="0">
              <a:buClrTx/>
              <a:buSzPct val="110000"/>
              <a:buFont typeface="Wingdings" pitchFamily="2" charset="2"/>
              <a:buChar char="§"/>
            </a:pPr>
            <a:endParaRPr lang="en-AU" sz="1000" dirty="0">
              <a:solidFill>
                <a:schemeClr val="tx1"/>
              </a:solidFill>
              <a:latin typeface="OpenDyslexicAlta" pitchFamily="50" charset="0"/>
            </a:endParaRPr>
          </a:p>
          <a:p>
            <a:pPr>
              <a:buClrTx/>
              <a:buSzPct val="110000"/>
              <a:buFont typeface="Wingdings" pitchFamily="2" charset="2"/>
              <a:buChar char="§"/>
            </a:pPr>
            <a:r>
              <a:rPr lang="en-AU" sz="3600" dirty="0" err="1">
                <a:solidFill>
                  <a:schemeClr val="tx1"/>
                </a:solidFill>
                <a:latin typeface="OpenDyslexicAlta" pitchFamily="50" charset="0"/>
              </a:rPr>
              <a:t>Eg</a:t>
            </a:r>
            <a:r>
              <a:rPr lang="en-AU" sz="3600" dirty="0">
                <a:solidFill>
                  <a:schemeClr val="tx1"/>
                </a:solidFill>
                <a:latin typeface="OpenDyslexicAlta" pitchFamily="50" charset="0"/>
              </a:rPr>
              <a:t>; Fuel, food &amp; batteries</a:t>
            </a:r>
          </a:p>
        </p:txBody>
      </p:sp>
      <p:pic>
        <p:nvPicPr>
          <p:cNvPr id="1026" name="Picture 2" descr="Mr Bean Eating GIF">
            <a:extLst>
              <a:ext uri="{FF2B5EF4-FFF2-40B4-BE49-F238E27FC236}">
                <a16:creationId xmlns:a16="http://schemas.microsoft.com/office/drawing/2014/main" id="{C01A9530-F9D4-4F49-AB93-F5FD46D1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74" y="2467424"/>
            <a:ext cx="3166864" cy="232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sic Video Gas GIF by Andrew W. K.">
            <a:extLst>
              <a:ext uri="{FF2B5EF4-FFF2-40B4-BE49-F238E27FC236}">
                <a16:creationId xmlns:a16="http://schemas.microsoft.com/office/drawing/2014/main" id="{4B439C4F-BF6E-4FFE-B05A-DD529C49D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15766"/>
            <a:ext cx="3600400" cy="203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31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nuclear explosion bomb 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1779662"/>
            <a:ext cx="3240360" cy="32403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0"/>
            <a:ext cx="7024744" cy="857250"/>
          </a:xfrm>
        </p:spPr>
        <p:txBody>
          <a:bodyPr>
            <a:normAutofit/>
          </a:bodyPr>
          <a:lstStyle/>
          <a:p>
            <a:r>
              <a:rPr lang="en-AU" sz="4800" dirty="0">
                <a:solidFill>
                  <a:srgbClr val="FF33CC"/>
                </a:solidFill>
                <a:latin typeface="GROBOLD" pitchFamily="2" charset="0"/>
              </a:rPr>
              <a:t>NUCLEAR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51570"/>
            <a:ext cx="8820472" cy="37264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Tx/>
              <a:buSzPct val="110000"/>
              <a:buFont typeface="Wingdings" pitchFamily="2" charset="2"/>
              <a:buChar char="§"/>
            </a:pPr>
            <a:r>
              <a:rPr lang="en-AU" sz="3600" dirty="0">
                <a:solidFill>
                  <a:schemeClr val="tx1"/>
                </a:solidFill>
                <a:latin typeface="OpenDyslexicAlta" pitchFamily="50" charset="0"/>
              </a:rPr>
              <a:t>Energy stored </a:t>
            </a:r>
            <a:r>
              <a:rPr lang="en-AU" sz="3600" b="1" dirty="0">
                <a:solidFill>
                  <a:srgbClr val="FFFF00"/>
                </a:solidFill>
                <a:latin typeface="OpenDyslexicAlta" pitchFamily="50" charset="0"/>
              </a:rPr>
              <a:t>inside an atom</a:t>
            </a:r>
            <a:r>
              <a:rPr lang="en-AU" sz="3600" dirty="0">
                <a:solidFill>
                  <a:schemeClr val="tx1"/>
                </a:solidFill>
                <a:latin typeface="OpenDyslexicAlta" pitchFamily="50" charset="0"/>
              </a:rPr>
              <a:t>.</a:t>
            </a:r>
          </a:p>
          <a:p>
            <a:pPr>
              <a:lnSpc>
                <a:spcPct val="110000"/>
              </a:lnSpc>
              <a:buClrTx/>
              <a:buSzPct val="110000"/>
              <a:buNone/>
            </a:pPr>
            <a:r>
              <a:rPr lang="en-AU" sz="2800" dirty="0">
                <a:solidFill>
                  <a:schemeClr val="tx1"/>
                </a:solidFill>
                <a:latin typeface="OpenDyslexicAlta" pitchFamily="50" charset="0"/>
              </a:rPr>
              <a:t>Nuclear energy is released in a:</a:t>
            </a:r>
          </a:p>
          <a:p>
            <a:pPr>
              <a:lnSpc>
                <a:spcPct val="110000"/>
              </a:lnSpc>
              <a:buClrTx/>
              <a:buSzPct val="110000"/>
              <a:buFont typeface="Courier New" pitchFamily="49" charset="0"/>
              <a:buChar char="o"/>
            </a:pPr>
            <a:r>
              <a:rPr lang="en-AU" sz="2800" dirty="0">
                <a:solidFill>
                  <a:schemeClr val="tx1"/>
                </a:solidFill>
                <a:latin typeface="OpenDyslexicAlta" pitchFamily="50" charset="0"/>
                <a:sym typeface="Wingdings" pitchFamily="2" charset="2"/>
              </a:rPr>
              <a:t>N</a:t>
            </a:r>
            <a:r>
              <a:rPr lang="en-AU" sz="2800" dirty="0">
                <a:solidFill>
                  <a:schemeClr val="tx1"/>
                </a:solidFill>
                <a:latin typeface="OpenDyslexicAlta" pitchFamily="50" charset="0"/>
              </a:rPr>
              <a:t>uclear power plant</a:t>
            </a:r>
          </a:p>
          <a:p>
            <a:pPr>
              <a:lnSpc>
                <a:spcPct val="110000"/>
              </a:lnSpc>
              <a:buClrTx/>
              <a:buSzPct val="110000"/>
              <a:buFont typeface="Courier New" pitchFamily="49" charset="0"/>
              <a:buChar char="o"/>
            </a:pPr>
            <a:r>
              <a:rPr lang="en-AU" sz="2800" dirty="0">
                <a:solidFill>
                  <a:schemeClr val="tx1"/>
                </a:solidFill>
                <a:latin typeface="OpenDyslexicAlta" pitchFamily="50" charset="0"/>
              </a:rPr>
              <a:t>Nuclear bomb explosion </a:t>
            </a:r>
          </a:p>
          <a:p>
            <a:pPr>
              <a:lnSpc>
                <a:spcPct val="110000"/>
              </a:lnSpc>
              <a:buClrTx/>
              <a:buSzPct val="110000"/>
              <a:buFont typeface="Courier New" pitchFamily="49" charset="0"/>
              <a:buChar char="o"/>
            </a:pPr>
            <a:r>
              <a:rPr lang="en-AU" sz="2800" dirty="0">
                <a:solidFill>
                  <a:schemeClr val="tx1"/>
                </a:solidFill>
                <a:latin typeface="OpenDyslexicAlta" pitchFamily="50" charset="0"/>
              </a:rPr>
              <a:t>Inside the Sun </a:t>
            </a:r>
          </a:p>
        </p:txBody>
      </p:sp>
    </p:spTree>
    <p:extLst>
      <p:ext uri="{BB962C8B-B14F-4D97-AF65-F5344CB8AC3E}">
        <p14:creationId xmlns:p14="http://schemas.microsoft.com/office/powerpoint/2010/main" val="270131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What’s the Difference between Potential and Kinetic Energy? | Science Max">
            <a:hlinkClick r:id="" action="ppaction://media"/>
            <a:extLst>
              <a:ext uri="{FF2B5EF4-FFF2-40B4-BE49-F238E27FC236}">
                <a16:creationId xmlns:a16="http://schemas.microsoft.com/office/drawing/2014/main" id="{AE6858EC-64C3-43CF-A583-610E520432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7544" y="1707654"/>
            <a:ext cx="4536504" cy="2563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B2CB03-D7F7-46EF-92B3-1971A51B6548}"/>
              </a:ext>
            </a:extLst>
          </p:cNvPr>
          <p:cNvSpPr txBox="1"/>
          <p:nvPr/>
        </p:nvSpPr>
        <p:spPr>
          <a:xfrm>
            <a:off x="395536" y="483518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https://youtu.be/quxEz2qxo9s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97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2536" y="0"/>
            <a:ext cx="9289032" cy="1160748"/>
          </a:xfrm>
        </p:spPr>
        <p:txBody>
          <a:bodyPr>
            <a:noAutofit/>
          </a:bodyPr>
          <a:lstStyle/>
          <a:p>
            <a:r>
              <a:rPr lang="en-AU" sz="8800" dirty="0">
                <a:solidFill>
                  <a:srgbClr val="FFC000"/>
                </a:solidFill>
                <a:latin typeface="yorkwhiteletter" pitchFamily="2" charset="0"/>
              </a:rPr>
              <a:t>Practical activity</a:t>
            </a:r>
            <a:endParaRPr lang="en-AU" sz="8800" dirty="0">
              <a:solidFill>
                <a:srgbClr val="FFC000"/>
              </a:solidFill>
              <a:latin typeface="Allstar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8674" y="1059582"/>
            <a:ext cx="8712968" cy="648072"/>
          </a:xfrm>
        </p:spPr>
        <p:txBody>
          <a:bodyPr>
            <a:noAutofit/>
          </a:bodyPr>
          <a:lstStyle/>
          <a:p>
            <a:pPr marL="68580" indent="0" algn="ctr">
              <a:buClrTx/>
              <a:buSzPct val="110000"/>
              <a:buNone/>
            </a:pPr>
            <a:r>
              <a:rPr lang="en-AU" sz="3600" b="1" dirty="0">
                <a:solidFill>
                  <a:schemeClr val="tx1"/>
                </a:solidFill>
                <a:latin typeface="OpenDyslexicAlta" pitchFamily="50" charset="0"/>
              </a:rPr>
              <a:t>ENERGY STATIONS</a:t>
            </a:r>
            <a:endParaRPr lang="en-AU" dirty="0">
              <a:solidFill>
                <a:schemeClr val="tx1"/>
              </a:solidFill>
              <a:latin typeface="OpenDyslexicAlta" pitchFamily="50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D0B7BDE-1DC2-4E71-BE19-A1ABD2EBC2EC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07654"/>
          <a:ext cx="8496945" cy="31683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32315">
                  <a:extLst>
                    <a:ext uri="{9D8B030D-6E8A-4147-A177-3AD203B41FA5}">
                      <a16:colId xmlns:a16="http://schemas.microsoft.com/office/drawing/2014/main" val="3490035219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64050555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4062114420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KE or PE or BOTH?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Types of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65999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6642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7574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94879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63428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6648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996288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46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92C7-1977-476C-86C7-1F83FC2C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Rube Goldberg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9B870-F1B6-43B8-A136-B75586BF7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https://www.youtube.com/watch?v=nORRgU8sGdE</a:t>
            </a:r>
            <a:r>
              <a:rPr lang="en-AU" dirty="0"/>
              <a:t> ~4min</a:t>
            </a:r>
          </a:p>
          <a:p>
            <a:r>
              <a:rPr lang="en-AU" dirty="0">
                <a:hlinkClick r:id="rId3"/>
              </a:rPr>
              <a:t>https://www.youtube.com/watch?v=0lz8_aaKNXA</a:t>
            </a:r>
            <a:endParaRPr lang="en-AU" dirty="0"/>
          </a:p>
          <a:p>
            <a:r>
              <a:rPr lang="en-AU" dirty="0">
                <a:hlinkClick r:id="rId4"/>
              </a:rPr>
              <a:t>https://www.youtube.com/watch?v=OHwDf8njVfo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26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OK Go - This Too Shall Pass - Rube Goldberg Machine - Official Video">
            <a:hlinkClick r:id="" action="ppaction://media"/>
            <a:extLst>
              <a:ext uri="{FF2B5EF4-FFF2-40B4-BE49-F238E27FC236}">
                <a16:creationId xmlns:a16="http://schemas.microsoft.com/office/drawing/2014/main" id="{A3F683A2-034B-4F9B-93D1-0E62FD9201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421" y="2211710"/>
            <a:ext cx="4106120" cy="2319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E81C7-B530-4B19-88DF-4B21DB0479D8}"/>
              </a:ext>
            </a:extLst>
          </p:cNvPr>
          <p:cNvSpPr txBox="1"/>
          <p:nvPr/>
        </p:nvSpPr>
        <p:spPr>
          <a:xfrm>
            <a:off x="457421" y="843558"/>
            <a:ext cx="433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https://youtu.be/qybUFnY7Y8w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97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5A92-0268-4D01-A6F6-D39990F4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AU" dirty="0"/>
              <a:t>DESIGN A RUBE GOLDBERG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FEA75-98D4-4454-860D-4738F2260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1" y="874514"/>
            <a:ext cx="2877777" cy="4001492"/>
          </a:xfrm>
          <a:ln w="38100">
            <a:solidFill>
              <a:srgbClr val="FFFF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AU" dirty="0"/>
              <a:t>RULES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It must operate for at least 15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Must have AT LEAST 3 types of energy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Task = to get 1 marble into a cup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DC84AA-4CAB-47BC-A339-AD3B3C87B2BE}"/>
              </a:ext>
            </a:extLst>
          </p:cNvPr>
          <p:cNvSpPr txBox="1">
            <a:spLocks/>
          </p:cNvSpPr>
          <p:nvPr/>
        </p:nvSpPr>
        <p:spPr>
          <a:xfrm>
            <a:off x="3130496" y="699542"/>
            <a:ext cx="3169695" cy="3672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3800" b="1" u="sng" dirty="0">
                <a:solidFill>
                  <a:srgbClr val="FF33CC"/>
                </a:solidFill>
              </a:rPr>
              <a:t>MATERIALS</a:t>
            </a:r>
          </a:p>
          <a:p>
            <a:r>
              <a:rPr lang="en-AU" dirty="0"/>
              <a:t>Plastic/paper cups</a:t>
            </a:r>
          </a:p>
          <a:p>
            <a:r>
              <a:rPr lang="en-AU" dirty="0"/>
              <a:t>Aluminium foil</a:t>
            </a:r>
          </a:p>
          <a:p>
            <a:r>
              <a:rPr lang="en-AU" dirty="0"/>
              <a:t>Toy cars</a:t>
            </a:r>
          </a:p>
          <a:p>
            <a:r>
              <a:rPr lang="en-AU" dirty="0"/>
              <a:t>Plastic pipe</a:t>
            </a:r>
          </a:p>
          <a:p>
            <a:r>
              <a:rPr lang="en-AU" dirty="0"/>
              <a:t>String</a:t>
            </a:r>
          </a:p>
          <a:p>
            <a:r>
              <a:rPr lang="en-AU" dirty="0"/>
              <a:t>Rubber bands</a:t>
            </a:r>
          </a:p>
          <a:p>
            <a:r>
              <a:rPr lang="en-AU" dirty="0"/>
              <a:t>Paper clips</a:t>
            </a:r>
          </a:p>
          <a:p>
            <a:r>
              <a:rPr lang="en-AU" dirty="0"/>
              <a:t>Straws</a:t>
            </a:r>
          </a:p>
          <a:p>
            <a:r>
              <a:rPr lang="en-AU" dirty="0"/>
              <a:t>Pegs</a:t>
            </a:r>
          </a:p>
          <a:p>
            <a:r>
              <a:rPr lang="en-AU" dirty="0"/>
              <a:t>Balloons</a:t>
            </a:r>
          </a:p>
          <a:p>
            <a:r>
              <a:rPr lang="en-AU" dirty="0"/>
              <a:t>Plastic spoons</a:t>
            </a:r>
          </a:p>
          <a:p>
            <a:r>
              <a:rPr lang="en-AU" dirty="0"/>
              <a:t>Plastic container</a:t>
            </a:r>
          </a:p>
          <a:p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00DFDE-0CBF-4292-B31C-DDA74C7406BC}"/>
              </a:ext>
            </a:extLst>
          </p:cNvPr>
          <p:cNvSpPr txBox="1">
            <a:spLocks/>
          </p:cNvSpPr>
          <p:nvPr/>
        </p:nvSpPr>
        <p:spPr>
          <a:xfrm>
            <a:off x="6086712" y="699542"/>
            <a:ext cx="2941986" cy="3394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Scissors</a:t>
            </a:r>
          </a:p>
          <a:p>
            <a:r>
              <a:rPr lang="en-AU" dirty="0"/>
              <a:t>Tape</a:t>
            </a:r>
          </a:p>
          <a:p>
            <a:r>
              <a:rPr lang="en-AU" dirty="0"/>
              <a:t>Plasticine</a:t>
            </a:r>
          </a:p>
          <a:p>
            <a:r>
              <a:rPr lang="en-AU" dirty="0"/>
              <a:t>Hair dryer</a:t>
            </a:r>
          </a:p>
          <a:p>
            <a:r>
              <a:rPr lang="en-AU" dirty="0"/>
              <a:t>Popsicle sticks</a:t>
            </a:r>
          </a:p>
          <a:p>
            <a:r>
              <a:rPr lang="en-AU" dirty="0"/>
              <a:t>Textbooks</a:t>
            </a:r>
          </a:p>
          <a:p>
            <a:r>
              <a:rPr lang="en-AU" dirty="0"/>
              <a:t>Funnels</a:t>
            </a:r>
          </a:p>
          <a:p>
            <a:r>
              <a:rPr lang="en-AU" dirty="0"/>
              <a:t>Foil trays</a:t>
            </a:r>
          </a:p>
          <a:p>
            <a:r>
              <a:rPr lang="en-AU" dirty="0"/>
              <a:t>Ping pong balls</a:t>
            </a:r>
          </a:p>
          <a:p>
            <a:r>
              <a:rPr lang="en-AU" dirty="0"/>
              <a:t>Golf balls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63814B-B527-41A1-B317-6CD363CDB357}"/>
              </a:ext>
            </a:extLst>
          </p:cNvPr>
          <p:cNvSpPr txBox="1">
            <a:spLocks/>
          </p:cNvSpPr>
          <p:nvPr/>
        </p:nvSpPr>
        <p:spPr>
          <a:xfrm>
            <a:off x="3278471" y="4371950"/>
            <a:ext cx="5544616" cy="68382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AU" sz="3600" b="1" dirty="0">
                <a:solidFill>
                  <a:srgbClr val="00FFFF"/>
                </a:solidFill>
              </a:rPr>
              <a:t>YOU CAN ALSO USE OTHER THINGS FOUND IN THE CLASSROOM &amp; BRING THINGS FROM HOME</a:t>
            </a:r>
          </a:p>
        </p:txBody>
      </p:sp>
    </p:spTree>
    <p:extLst>
      <p:ext uri="{BB962C8B-B14F-4D97-AF65-F5344CB8AC3E}">
        <p14:creationId xmlns:p14="http://schemas.microsoft.com/office/powerpoint/2010/main" val="225094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http://mrtremblaycambridge.weebly.com/uploads/9/7/8/8/9788395/7633432_or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0020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tential and kinetic energ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9" b="5845"/>
          <a:stretch/>
        </p:blipFill>
        <p:spPr bwMode="auto">
          <a:xfrm>
            <a:off x="0" y="0"/>
            <a:ext cx="919093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192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mmap.org/images/learn/modeling/p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481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270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ohiomathworks.org/themeparks/coastequation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635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303498"/>
            <a:ext cx="7024744" cy="857250"/>
          </a:xfrm>
        </p:spPr>
        <p:txBody>
          <a:bodyPr>
            <a:normAutofit/>
          </a:bodyPr>
          <a:lstStyle/>
          <a:p>
            <a:pPr algn="ctr"/>
            <a:r>
              <a:rPr lang="en-AU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veuse" pitchFamily="2" charset="0"/>
              </a:rPr>
              <a:t>Review time!!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3528" y="1221600"/>
            <a:ext cx="8568952" cy="356439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AU" sz="2800" b="1" dirty="0">
                <a:solidFill>
                  <a:srgbClr val="FF0000"/>
                </a:solidFill>
                <a:latin typeface="Bohemian typewriter" pitchFamily="2" charset="0"/>
              </a:rPr>
              <a:t>1. </a:t>
            </a:r>
            <a:r>
              <a:rPr lang="en-AU" sz="2800" b="1" dirty="0">
                <a:latin typeface="Bohemian typewriter" pitchFamily="2" charset="0"/>
              </a:rPr>
              <a:t>Name </a:t>
            </a:r>
            <a:r>
              <a:rPr lang="en-AU" sz="2800" dirty="0">
                <a:latin typeface="Bohemian typewriter" pitchFamily="2" charset="0"/>
              </a:rPr>
              <a:t>the unit used to measure energy. </a:t>
            </a:r>
            <a:r>
              <a:rPr lang="en-AU" dirty="0">
                <a:latin typeface="Bohemian typewriter" pitchFamily="2" charset="0"/>
              </a:rPr>
              <a:t>(Hint = the symbol is J )</a:t>
            </a:r>
          </a:p>
          <a:p>
            <a:pPr marL="525780" indent="-457200">
              <a:buAutoNum type="arabicPeriod"/>
            </a:pPr>
            <a:endParaRPr lang="en-AU" sz="2800" dirty="0">
              <a:latin typeface="Bohemian typewriter" pitchFamily="2" charset="0"/>
            </a:endParaRPr>
          </a:p>
          <a:p>
            <a:pPr marL="68580" indent="0">
              <a:buNone/>
            </a:pPr>
            <a:r>
              <a:rPr lang="en-AU" sz="2800" b="1" dirty="0">
                <a:solidFill>
                  <a:srgbClr val="FF0000"/>
                </a:solidFill>
                <a:latin typeface="Bohemian typewriter" pitchFamily="2" charset="0"/>
              </a:rPr>
              <a:t>2. </a:t>
            </a:r>
            <a:r>
              <a:rPr lang="en-AU" sz="2800" b="1" dirty="0">
                <a:latin typeface="Bohemian typewriter" pitchFamily="2" charset="0"/>
              </a:rPr>
              <a:t>List </a:t>
            </a:r>
            <a:r>
              <a:rPr lang="en-AU" sz="2800" dirty="0">
                <a:latin typeface="Bohemian typewriter" pitchFamily="2" charset="0"/>
              </a:rPr>
              <a:t>five different forms of energy.</a:t>
            </a:r>
          </a:p>
        </p:txBody>
      </p:sp>
    </p:spTree>
    <p:extLst>
      <p:ext uri="{BB962C8B-B14F-4D97-AF65-F5344CB8AC3E}">
        <p14:creationId xmlns:p14="http://schemas.microsoft.com/office/powerpoint/2010/main" val="19961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563638"/>
            <a:ext cx="8136904" cy="756084"/>
          </a:xfrm>
        </p:spPr>
        <p:txBody>
          <a:bodyPr>
            <a:noAutofit/>
          </a:bodyPr>
          <a:lstStyle/>
          <a:p>
            <a:pPr marL="68580" lvl="0" algn="ctr">
              <a:buClr>
                <a:srgbClr val="94C600"/>
              </a:buClr>
            </a:pPr>
            <a:r>
              <a:rPr lang="en-AU" sz="2800" dirty="0">
                <a:solidFill>
                  <a:srgbClr val="FF1717"/>
                </a:solidFill>
                <a:latin typeface="Bohemian typewriter" pitchFamily="2" charset="0"/>
              </a:rPr>
              <a:t>3 </a:t>
            </a:r>
            <a:r>
              <a:rPr lang="en-AU" sz="2800" dirty="0">
                <a:latin typeface="Bohemian typewriter" pitchFamily="2" charset="0"/>
              </a:rPr>
              <a:t>Recall </a:t>
            </a:r>
            <a:r>
              <a:rPr lang="en-AU" sz="2800" b="0" dirty="0">
                <a:latin typeface="Bohemian typewriter" pitchFamily="2" charset="0"/>
              </a:rPr>
              <a:t>what you know about energy by matching the following types with their descriptions.</a:t>
            </a:r>
          </a:p>
          <a:p>
            <a:endParaRPr lang="en-AU" sz="5400" dirty="0">
              <a:latin typeface="Bohemian typewriter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9" y="1329613"/>
            <a:ext cx="4282065" cy="3298286"/>
          </a:xfrm>
        </p:spPr>
        <p:txBody>
          <a:bodyPr>
            <a:normAutofit fontScale="92500" lnSpcReduction="10000"/>
          </a:bodyPr>
          <a:lstStyle/>
          <a:p>
            <a:pPr marL="68580" indent="0">
              <a:lnSpc>
                <a:spcPct val="15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a</a:t>
            </a:r>
            <a:r>
              <a:rPr lang="en-AU" sz="28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kinetic energy</a:t>
            </a:r>
          </a:p>
          <a:p>
            <a:pPr marL="68580" indent="0">
              <a:lnSpc>
                <a:spcPct val="15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b</a:t>
            </a:r>
            <a:r>
              <a:rPr lang="en-AU" sz="28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sound energy</a:t>
            </a:r>
          </a:p>
          <a:p>
            <a:pPr marL="68580" indent="0">
              <a:lnSpc>
                <a:spcPct val="15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c</a:t>
            </a:r>
            <a:r>
              <a:rPr lang="en-AU" sz="28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elastic potential energy</a:t>
            </a:r>
          </a:p>
          <a:p>
            <a:pPr marL="68580" indent="0">
              <a:lnSpc>
                <a:spcPct val="15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d</a:t>
            </a:r>
            <a:r>
              <a:rPr lang="en-AU" sz="28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gravitational potential energy</a:t>
            </a:r>
          </a:p>
          <a:p>
            <a:pPr marL="68580" indent="0">
              <a:lnSpc>
                <a:spcPct val="15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e</a:t>
            </a:r>
            <a:r>
              <a:rPr lang="en-AU" sz="28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light energy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788024" y="1383619"/>
            <a:ext cx="4104456" cy="3136268"/>
          </a:xfrm>
          <a:ln>
            <a:solidFill>
              <a:srgbClr val="990099"/>
            </a:solidFill>
          </a:ln>
        </p:spPr>
        <p:txBody>
          <a:bodyPr>
            <a:normAutofit fontScale="92500" lnSpcReduction="10000"/>
          </a:bodyPr>
          <a:lstStyle/>
          <a:p>
            <a:pPr marL="68580" lvl="0" indent="0">
              <a:buClr>
                <a:srgbClr val="94C600"/>
              </a:buClr>
              <a:buNone/>
            </a:pPr>
            <a:r>
              <a:rPr lang="en-AU" sz="3200" b="1" dirty="0" err="1">
                <a:solidFill>
                  <a:srgbClr val="FF1717"/>
                </a:solidFill>
                <a:latin typeface="HelveticaNeueLTStd-Bd"/>
              </a:rPr>
              <a:t>i</a:t>
            </a:r>
            <a:r>
              <a:rPr lang="en-AU" sz="3200" b="1" dirty="0">
                <a:solidFill>
                  <a:srgbClr val="FF1717"/>
                </a:solidFill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in vibrating air particles</a:t>
            </a:r>
          </a:p>
          <a:p>
            <a:pPr marL="68580" lvl="0" indent="0">
              <a:buClr>
                <a:srgbClr val="94C600"/>
              </a:buClr>
              <a:buNone/>
            </a:pPr>
            <a:r>
              <a:rPr lang="en-AU" sz="3200" b="1" dirty="0">
                <a:solidFill>
                  <a:srgbClr val="FF0000"/>
                </a:solidFill>
                <a:latin typeface="HelveticaNeueLTStd-Bd"/>
              </a:rPr>
              <a:t>ii</a:t>
            </a:r>
            <a:r>
              <a:rPr lang="en-AU" sz="32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in a stretched or squashed spring</a:t>
            </a:r>
          </a:p>
          <a:p>
            <a:pPr marL="68580" lvl="0" indent="0">
              <a:buClr>
                <a:srgbClr val="94C600"/>
              </a:buClr>
              <a:buNone/>
            </a:pPr>
            <a:r>
              <a:rPr lang="en-AU" sz="3200" b="1" dirty="0">
                <a:solidFill>
                  <a:srgbClr val="FF0000"/>
                </a:solidFill>
                <a:latin typeface="HelveticaNeueLTStd-Bd"/>
              </a:rPr>
              <a:t>iii</a:t>
            </a:r>
            <a:r>
              <a:rPr lang="en-AU" sz="32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in objects positioned above the ground</a:t>
            </a:r>
          </a:p>
          <a:p>
            <a:pPr marL="68580" lvl="0" indent="0">
              <a:buClr>
                <a:srgbClr val="94C600"/>
              </a:buClr>
              <a:buNone/>
            </a:pPr>
            <a:r>
              <a:rPr lang="en-AU" sz="3200" b="1" dirty="0">
                <a:solidFill>
                  <a:srgbClr val="FF0000"/>
                </a:solidFill>
                <a:latin typeface="HelveticaNeueLTStd-Bd"/>
              </a:rPr>
              <a:t>iv</a:t>
            </a:r>
            <a:r>
              <a:rPr lang="en-AU" sz="32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released from a lamp</a:t>
            </a:r>
          </a:p>
          <a:p>
            <a:pPr marL="68580" lvl="0" indent="0">
              <a:buClr>
                <a:srgbClr val="94C600"/>
              </a:buClr>
              <a:buNone/>
            </a:pPr>
            <a:r>
              <a:rPr lang="en-AU" sz="3200" b="1" dirty="0">
                <a:solidFill>
                  <a:srgbClr val="FF0000"/>
                </a:solidFill>
                <a:latin typeface="HelveticaNeueLTStd-Bd"/>
              </a:rPr>
              <a:t>v</a:t>
            </a:r>
            <a:r>
              <a:rPr lang="en-AU" sz="32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in a moving object</a:t>
            </a:r>
            <a:endParaRPr lang="en-AU" b="1" dirty="0"/>
          </a:p>
          <a:p>
            <a:pPr>
              <a:lnSpc>
                <a:spcPct val="150000"/>
              </a:lnSpc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90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0"/>
            <a:ext cx="8064896" cy="4482498"/>
          </a:xfrm>
        </p:spPr>
        <p:txBody>
          <a:bodyPr>
            <a:noAutofit/>
          </a:bodyPr>
          <a:lstStyle/>
          <a:p>
            <a:pPr marL="68580" indent="0">
              <a:lnSpc>
                <a:spcPct val="120000"/>
              </a:lnSpc>
              <a:buNone/>
            </a:pPr>
            <a:r>
              <a:rPr lang="en-AU" sz="3000" b="1" dirty="0">
                <a:solidFill>
                  <a:srgbClr val="FF0000"/>
                </a:solidFill>
                <a:latin typeface="Bohemian typewriter" pitchFamily="2" charset="0"/>
              </a:rPr>
              <a:t>4. </a:t>
            </a:r>
            <a:r>
              <a:rPr lang="en-AU" sz="3000" b="1" dirty="0">
                <a:latin typeface="Bohemian typewriter" pitchFamily="2" charset="0"/>
              </a:rPr>
              <a:t>Explain </a:t>
            </a:r>
            <a:r>
              <a:rPr lang="en-AU" sz="3000" dirty="0">
                <a:latin typeface="Bohemian typewriter" pitchFamily="2" charset="0"/>
              </a:rPr>
              <a:t>why sound energy could be considered a type of kinetic energy.</a:t>
            </a:r>
          </a:p>
          <a:p>
            <a:pPr marL="68580" indent="0">
              <a:lnSpc>
                <a:spcPct val="120000"/>
              </a:lnSpc>
              <a:buNone/>
            </a:pPr>
            <a:endParaRPr lang="en-AU" sz="600" dirty="0">
              <a:latin typeface="Bohemian typewriter" pitchFamily="2" charset="0"/>
            </a:endParaRPr>
          </a:p>
          <a:p>
            <a:pPr marL="68580" indent="0">
              <a:lnSpc>
                <a:spcPct val="120000"/>
              </a:lnSpc>
              <a:buNone/>
            </a:pPr>
            <a:r>
              <a:rPr lang="en-AU" sz="3000" b="1" dirty="0">
                <a:solidFill>
                  <a:srgbClr val="FF0000"/>
                </a:solidFill>
                <a:latin typeface="Bohemian typewriter" pitchFamily="2" charset="0"/>
              </a:rPr>
              <a:t>5.  </a:t>
            </a:r>
            <a:r>
              <a:rPr lang="en-AU" sz="3000" dirty="0">
                <a:latin typeface="Bohemian typewriter" pitchFamily="2" charset="0"/>
              </a:rPr>
              <a:t>Petrol, kerosene and oil are all types of fuel. </a:t>
            </a:r>
            <a:r>
              <a:rPr lang="en-AU" sz="3000" b="1" dirty="0">
                <a:latin typeface="Bohemian typewriter" pitchFamily="2" charset="0"/>
              </a:rPr>
              <a:t>Clarify </a:t>
            </a:r>
            <a:r>
              <a:rPr lang="en-AU" sz="3000" dirty="0">
                <a:latin typeface="Bohemian typewriter" pitchFamily="2" charset="0"/>
              </a:rPr>
              <a:t>which type of energy these fuels possess.</a:t>
            </a:r>
          </a:p>
          <a:p>
            <a:pPr marL="68580" indent="0">
              <a:lnSpc>
                <a:spcPct val="120000"/>
              </a:lnSpc>
              <a:buNone/>
            </a:pPr>
            <a:endParaRPr lang="en-AU" sz="600" dirty="0">
              <a:latin typeface="Bohemian typewriter" pitchFamily="2" charset="0"/>
            </a:endParaRPr>
          </a:p>
          <a:p>
            <a:pPr marL="68580" indent="0">
              <a:lnSpc>
                <a:spcPct val="120000"/>
              </a:lnSpc>
              <a:buNone/>
            </a:pPr>
            <a:r>
              <a:rPr lang="en-AU" sz="3000" b="1" dirty="0">
                <a:solidFill>
                  <a:srgbClr val="FF0000"/>
                </a:solidFill>
                <a:latin typeface="Bohemian typewriter" pitchFamily="2" charset="0"/>
              </a:rPr>
              <a:t>6.  </a:t>
            </a:r>
            <a:r>
              <a:rPr lang="en-AU" sz="3000" b="1" dirty="0">
                <a:latin typeface="Bohemian typewriter" pitchFamily="2" charset="0"/>
              </a:rPr>
              <a:t>Describe </a:t>
            </a:r>
            <a:r>
              <a:rPr lang="en-AU" sz="3000" dirty="0">
                <a:latin typeface="Bohemian typewriter" pitchFamily="2" charset="0"/>
              </a:rPr>
              <a:t>situations in which kinetic energy could cause damage.</a:t>
            </a:r>
          </a:p>
        </p:txBody>
      </p:sp>
    </p:spTree>
    <p:extLst>
      <p:ext uri="{BB962C8B-B14F-4D97-AF65-F5344CB8AC3E}">
        <p14:creationId xmlns:p14="http://schemas.microsoft.com/office/powerpoint/2010/main" val="27734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"/>
          <a:stretch/>
        </p:blipFill>
        <p:spPr bwMode="auto">
          <a:xfrm>
            <a:off x="4572000" y="627534"/>
            <a:ext cx="4572000" cy="308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357504"/>
            <a:ext cx="4499992" cy="4482498"/>
          </a:xfrm>
        </p:spPr>
        <p:txBody>
          <a:bodyPr>
            <a:normAutofit fontScale="92500" lnSpcReduction="10000"/>
          </a:bodyPr>
          <a:lstStyle/>
          <a:p>
            <a:pPr marL="68580" indent="0">
              <a:lnSpc>
                <a:spcPct val="15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Bohemian typewriter" pitchFamily="2" charset="0"/>
              </a:rPr>
              <a:t>7. </a:t>
            </a:r>
            <a:r>
              <a:rPr lang="en-AU" sz="2800" dirty="0">
                <a:solidFill>
                  <a:schemeClr val="tx1"/>
                </a:solidFill>
                <a:latin typeface="Bohemian typewriter" pitchFamily="2" charset="0"/>
              </a:rPr>
              <a:t>Your body needs a source of energy. </a:t>
            </a:r>
            <a:r>
              <a:rPr lang="en-AU" sz="2800" b="1" dirty="0">
                <a:solidFill>
                  <a:schemeClr val="tx1"/>
                </a:solidFill>
                <a:latin typeface="Bohemian typewriter" pitchFamily="2" charset="0"/>
              </a:rPr>
              <a:t>Use </a:t>
            </a:r>
            <a:r>
              <a:rPr lang="en-AU" sz="2800" dirty="0">
                <a:solidFill>
                  <a:schemeClr val="tx1"/>
                </a:solidFill>
                <a:latin typeface="Bohemian typewriter" pitchFamily="2" charset="0"/>
              </a:rPr>
              <a:t>this diagram to help you to </a:t>
            </a:r>
            <a:r>
              <a:rPr lang="en-AU" sz="2800" b="1" dirty="0">
                <a:solidFill>
                  <a:srgbClr val="FF0000"/>
                </a:solidFill>
                <a:latin typeface="Bohemian typewriter" pitchFamily="2" charset="0"/>
              </a:rPr>
              <a:t>list four different ways </a:t>
            </a:r>
            <a:r>
              <a:rPr lang="en-AU" sz="2800" dirty="0">
                <a:solidFill>
                  <a:schemeClr val="tx1"/>
                </a:solidFill>
                <a:latin typeface="Bohemian typewriter" pitchFamily="2" charset="0"/>
              </a:rPr>
              <a:t>that the </a:t>
            </a:r>
            <a:r>
              <a:rPr lang="en-AU" sz="2800" u="sng" dirty="0">
                <a:solidFill>
                  <a:schemeClr val="tx1"/>
                </a:solidFill>
                <a:latin typeface="Bohemian typewriter" pitchFamily="2" charset="0"/>
              </a:rPr>
              <a:t>chemical energy in food</a:t>
            </a:r>
            <a:r>
              <a:rPr lang="en-AU" sz="2800" dirty="0">
                <a:solidFill>
                  <a:schemeClr val="tx1"/>
                </a:solidFill>
                <a:latin typeface="Bohemian typewriter" pitchFamily="2" charset="0"/>
              </a:rPr>
              <a:t> can be </a:t>
            </a:r>
            <a:r>
              <a:rPr lang="en-AU" sz="2800" u="sng" dirty="0">
                <a:solidFill>
                  <a:schemeClr val="tx1"/>
                </a:solidFill>
                <a:latin typeface="Bohemian typewriter" pitchFamily="2" charset="0"/>
              </a:rPr>
              <a:t>used by your body</a:t>
            </a:r>
            <a:r>
              <a:rPr lang="en-AU" sz="2800" dirty="0">
                <a:solidFill>
                  <a:schemeClr val="tx1"/>
                </a:solidFill>
                <a:latin typeface="Bohemian typewriter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0082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95486"/>
            <a:ext cx="8280920" cy="4644516"/>
          </a:xfrm>
        </p:spPr>
        <p:txBody>
          <a:bodyPr>
            <a:normAutofit fontScale="85000" lnSpcReduction="10000"/>
          </a:bodyPr>
          <a:lstStyle/>
          <a:p>
            <a:pPr marL="68580" indent="0">
              <a:lnSpc>
                <a:spcPct val="120000"/>
              </a:lnSpc>
              <a:buNone/>
            </a:pPr>
            <a:r>
              <a:rPr lang="en-AU" sz="3400" b="1" dirty="0">
                <a:solidFill>
                  <a:srgbClr val="FF0000"/>
                </a:solidFill>
                <a:latin typeface="Bohemian typewriter" pitchFamily="2" charset="0"/>
              </a:rPr>
              <a:t>8.</a:t>
            </a:r>
            <a:r>
              <a:rPr lang="en-AU" sz="2800" b="1" dirty="0">
                <a:solidFill>
                  <a:srgbClr val="000000"/>
                </a:solidFill>
                <a:latin typeface="Bohemian typewriter" pitchFamily="2" charset="0"/>
              </a:rPr>
              <a:t> </a:t>
            </a:r>
            <a:r>
              <a:rPr lang="en-AU" sz="2800" b="1" dirty="0">
                <a:latin typeface="Bohemian typewriter" pitchFamily="2" charset="0"/>
              </a:rPr>
              <a:t>Identify </a:t>
            </a:r>
            <a:r>
              <a:rPr lang="en-AU" sz="2800" dirty="0">
                <a:latin typeface="Bohemian typewriter" pitchFamily="2" charset="0"/>
              </a:rPr>
              <a:t>the key type of energy possessed by a: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3200" b="1" dirty="0">
                <a:solidFill>
                  <a:srgbClr val="FF0000"/>
                </a:solidFill>
                <a:latin typeface="Bohemian typewriter" pitchFamily="2" charset="0"/>
              </a:rPr>
              <a:t>a</a:t>
            </a:r>
            <a:r>
              <a:rPr lang="en-AU" sz="3200" b="1" dirty="0">
                <a:latin typeface="Bohemian typewriter" pitchFamily="2" charset="0"/>
              </a:rPr>
              <a:t> </a:t>
            </a:r>
            <a:r>
              <a:rPr lang="en-AU" sz="2800" dirty="0">
                <a:latin typeface="Bohemian typewriter" pitchFamily="2" charset="0"/>
              </a:rPr>
              <a:t>seatbelt buckle that has been in the sun all day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3200" b="1" dirty="0">
                <a:solidFill>
                  <a:srgbClr val="FF0000"/>
                </a:solidFill>
                <a:latin typeface="Bohemian typewriter" pitchFamily="2" charset="0"/>
              </a:rPr>
              <a:t>b</a:t>
            </a:r>
            <a:r>
              <a:rPr lang="en-AU" sz="3200" b="1" dirty="0">
                <a:latin typeface="Bohemian typewriter" pitchFamily="2" charset="0"/>
              </a:rPr>
              <a:t> </a:t>
            </a:r>
            <a:r>
              <a:rPr lang="en-AU" sz="2800" dirty="0">
                <a:latin typeface="Bohemian typewriter" pitchFamily="2" charset="0"/>
              </a:rPr>
              <a:t>shopping trolley rolling across the floor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3200" b="1" dirty="0">
                <a:solidFill>
                  <a:srgbClr val="FF0000"/>
                </a:solidFill>
                <a:latin typeface="Bohemian typewriter" pitchFamily="2" charset="0"/>
              </a:rPr>
              <a:t>c</a:t>
            </a:r>
            <a:r>
              <a:rPr lang="en-AU" sz="3200" b="1" dirty="0">
                <a:latin typeface="Bohemian typewriter" pitchFamily="2" charset="0"/>
              </a:rPr>
              <a:t> </a:t>
            </a:r>
            <a:r>
              <a:rPr lang="en-AU" sz="2800" dirty="0">
                <a:latin typeface="Bohemian typewriter" pitchFamily="2" charset="0"/>
              </a:rPr>
              <a:t>marshmallow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3200" b="1" dirty="0">
                <a:solidFill>
                  <a:srgbClr val="FF0000"/>
                </a:solidFill>
                <a:latin typeface="Bohemian typewriter" pitchFamily="2" charset="0"/>
              </a:rPr>
              <a:t>d</a:t>
            </a:r>
            <a:r>
              <a:rPr lang="en-AU" sz="3200" b="1" dirty="0">
                <a:latin typeface="Bohemian typewriter" pitchFamily="2" charset="0"/>
              </a:rPr>
              <a:t> </a:t>
            </a:r>
            <a:r>
              <a:rPr lang="en-AU" sz="2800" dirty="0">
                <a:latin typeface="Bohemian typewriter" pitchFamily="2" charset="0"/>
              </a:rPr>
              <a:t>lawnmower filled up with petrol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3200" b="1" dirty="0">
                <a:solidFill>
                  <a:srgbClr val="FF0000"/>
                </a:solidFill>
                <a:latin typeface="Bohemian typewriter" pitchFamily="2" charset="0"/>
              </a:rPr>
              <a:t>e</a:t>
            </a:r>
            <a:r>
              <a:rPr lang="en-AU" sz="3200" b="1" dirty="0">
                <a:latin typeface="Bohemian typewriter" pitchFamily="2" charset="0"/>
              </a:rPr>
              <a:t> </a:t>
            </a:r>
            <a:r>
              <a:rPr lang="en-AU" sz="2800" dirty="0">
                <a:latin typeface="Bohemian typewriter" pitchFamily="2" charset="0"/>
              </a:rPr>
              <a:t>bird resting in its nest on a tree branch.</a:t>
            </a:r>
          </a:p>
        </p:txBody>
      </p:sp>
    </p:spTree>
    <p:extLst>
      <p:ext uri="{BB962C8B-B14F-4D97-AF65-F5344CB8AC3E}">
        <p14:creationId xmlns:p14="http://schemas.microsoft.com/office/powerpoint/2010/main" val="399901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65516"/>
            <a:ext cx="9144000" cy="3908956"/>
          </a:xfrm>
        </p:spPr>
        <p:txBody>
          <a:bodyPr>
            <a:noAutofit/>
          </a:bodyPr>
          <a:lstStyle/>
          <a:p>
            <a:pPr marL="68580" indent="0" algn="ctr">
              <a:buClrTx/>
              <a:buSzPct val="110000"/>
              <a:buNone/>
            </a:pPr>
            <a:r>
              <a:rPr lang="en-AU" sz="5400" b="1" dirty="0">
                <a:solidFill>
                  <a:srgbClr val="FFC000"/>
                </a:solidFill>
                <a:latin typeface="OpenDyslexicAlta" pitchFamily="50" charset="0"/>
              </a:rPr>
              <a:t>What examples of energy did you see?</a:t>
            </a:r>
          </a:p>
          <a:p>
            <a:pPr marL="68580" indent="0" algn="ctr">
              <a:buClrTx/>
              <a:buSzPct val="110000"/>
              <a:buNone/>
            </a:pPr>
            <a:r>
              <a:rPr lang="en-AU" sz="5400" b="1" dirty="0">
                <a:solidFill>
                  <a:srgbClr val="00FFFF"/>
                </a:solidFill>
                <a:latin typeface="OpenDyslexicAlta" pitchFamily="50" charset="0"/>
              </a:rPr>
              <a:t>What would the video clip be like if there was NO energy?</a:t>
            </a:r>
            <a:endParaRPr lang="en-AU" sz="4800" dirty="0">
              <a:solidFill>
                <a:srgbClr val="00FFFF"/>
              </a:solidFill>
              <a:latin typeface="OpenDyslexicAlt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24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303498"/>
            <a:ext cx="8280920" cy="4536504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AU" sz="4000" b="1" dirty="0">
                <a:solidFill>
                  <a:srgbClr val="FF0000"/>
                </a:solidFill>
                <a:latin typeface="Bohemian typewriter" pitchFamily="2" charset="0"/>
              </a:rPr>
              <a:t>9. </a:t>
            </a:r>
            <a:r>
              <a:rPr lang="en-AU" sz="3600" dirty="0">
                <a:solidFill>
                  <a:schemeClr val="tx1"/>
                </a:solidFill>
                <a:latin typeface="Bohemian typewriter" pitchFamily="2" charset="0"/>
              </a:rPr>
              <a:t>When Ben </a:t>
            </a:r>
            <a:r>
              <a:rPr lang="en-AU" sz="3600" u="sng" dirty="0">
                <a:solidFill>
                  <a:schemeClr val="tx1"/>
                </a:solidFill>
                <a:latin typeface="Bohemian typewriter" pitchFamily="2" charset="0"/>
              </a:rPr>
              <a:t>dances</a:t>
            </a:r>
            <a:r>
              <a:rPr lang="en-AU" sz="3600" dirty="0">
                <a:solidFill>
                  <a:schemeClr val="tx1"/>
                </a:solidFill>
                <a:latin typeface="Bohemian typewriter" pitchFamily="2" charset="0"/>
              </a:rPr>
              <a:t>, he moves his arms and legs, he </a:t>
            </a:r>
            <a:r>
              <a:rPr lang="en-AU" sz="3600" u="sng" dirty="0">
                <a:solidFill>
                  <a:schemeClr val="tx1"/>
                </a:solidFill>
                <a:latin typeface="Bohemian typewriter" pitchFamily="2" charset="0"/>
              </a:rPr>
              <a:t>sings</a:t>
            </a:r>
            <a:r>
              <a:rPr lang="en-AU" sz="3600" dirty="0">
                <a:solidFill>
                  <a:schemeClr val="tx1"/>
                </a:solidFill>
                <a:latin typeface="Bohemian typewriter" pitchFamily="2" charset="0"/>
              </a:rPr>
              <a:t> and he gets </a:t>
            </a:r>
            <a:r>
              <a:rPr lang="en-AU" sz="3600" u="sng" dirty="0">
                <a:solidFill>
                  <a:schemeClr val="tx1"/>
                </a:solidFill>
                <a:latin typeface="Bohemian typewriter" pitchFamily="2" charset="0"/>
              </a:rPr>
              <a:t>hot</a:t>
            </a:r>
            <a:r>
              <a:rPr lang="en-AU" sz="3600" dirty="0">
                <a:solidFill>
                  <a:schemeClr val="tx1"/>
                </a:solidFill>
                <a:latin typeface="Bohemian typewriter" pitchFamily="2" charset="0"/>
              </a:rPr>
              <a:t>. </a:t>
            </a:r>
          </a:p>
          <a:p>
            <a:pPr marL="68580" indent="0">
              <a:buNone/>
            </a:pPr>
            <a:endParaRPr lang="en-AU" sz="1100" b="1" dirty="0">
              <a:solidFill>
                <a:schemeClr val="tx1"/>
              </a:solidFill>
              <a:latin typeface="Bohemian typewriter" pitchFamily="2" charset="0"/>
            </a:endParaRPr>
          </a:p>
          <a:p>
            <a:pPr marL="68580" indent="0">
              <a:buNone/>
            </a:pPr>
            <a:r>
              <a:rPr lang="en-AU" sz="3600" b="1" dirty="0">
                <a:solidFill>
                  <a:srgbClr val="FF0000"/>
                </a:solidFill>
                <a:latin typeface="Bohemian typewriter" pitchFamily="2" charset="0"/>
              </a:rPr>
              <a:t>List </a:t>
            </a:r>
            <a:r>
              <a:rPr lang="en-AU" sz="3600" dirty="0">
                <a:solidFill>
                  <a:srgbClr val="FF0000"/>
                </a:solidFill>
                <a:latin typeface="Bohemian typewriter" pitchFamily="2" charset="0"/>
              </a:rPr>
              <a:t>three types of energy</a:t>
            </a:r>
            <a:r>
              <a:rPr lang="en-AU" sz="3600" dirty="0">
                <a:solidFill>
                  <a:schemeClr val="tx1"/>
                </a:solidFill>
                <a:latin typeface="Bohemian typewriter" pitchFamily="2" charset="0"/>
              </a:rPr>
              <a:t> that are present when Ben dances.</a:t>
            </a:r>
          </a:p>
        </p:txBody>
      </p:sp>
    </p:spTree>
    <p:extLst>
      <p:ext uri="{BB962C8B-B14F-4D97-AF65-F5344CB8AC3E}">
        <p14:creationId xmlns:p14="http://schemas.microsoft.com/office/powerpoint/2010/main" val="192123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51520" y="195486"/>
            <a:ext cx="8712968" cy="1620180"/>
          </a:xfrm>
          <a:ln>
            <a:solidFill>
              <a:srgbClr val="990099"/>
            </a:solidFill>
          </a:ln>
        </p:spPr>
        <p:txBody>
          <a:bodyPr>
            <a:noAutofit/>
          </a:bodyPr>
          <a:lstStyle/>
          <a:p>
            <a:pPr marL="68580" lvl="0">
              <a:lnSpc>
                <a:spcPct val="120000"/>
              </a:lnSpc>
              <a:buClr>
                <a:srgbClr val="94C600"/>
              </a:buClr>
            </a:pPr>
            <a:r>
              <a:rPr lang="en-AU" sz="1800" dirty="0">
                <a:solidFill>
                  <a:srgbClr val="FF0000"/>
                </a:solidFill>
                <a:latin typeface="Bohemian typewriter" pitchFamily="2" charset="0"/>
              </a:rPr>
              <a:t>10. </a:t>
            </a:r>
            <a:r>
              <a:rPr lang="en-AU" sz="1800" dirty="0">
                <a:latin typeface="Bohemian typewriter" pitchFamily="2" charset="0"/>
              </a:rPr>
              <a:t>The following objects have </a:t>
            </a:r>
            <a:r>
              <a:rPr lang="en-AU" sz="1800" dirty="0">
                <a:solidFill>
                  <a:srgbClr val="FF0000"/>
                </a:solidFill>
                <a:latin typeface="Bohemian typewriter" pitchFamily="2" charset="0"/>
              </a:rPr>
              <a:t>potential energy</a:t>
            </a:r>
            <a:r>
              <a:rPr lang="en-AU" sz="1800" dirty="0">
                <a:latin typeface="Bohemian typewriter" pitchFamily="2" charset="0"/>
              </a:rPr>
              <a:t>. Classify each one as an example of:</a:t>
            </a:r>
          </a:p>
          <a:p>
            <a:pPr marL="68580" lvl="0">
              <a:lnSpc>
                <a:spcPct val="120000"/>
              </a:lnSpc>
              <a:buClr>
                <a:srgbClr val="94C600"/>
              </a:buClr>
            </a:pPr>
            <a:r>
              <a:rPr lang="en-AU" sz="2000" dirty="0">
                <a:solidFill>
                  <a:srgbClr val="00CCFF"/>
                </a:solidFill>
                <a:latin typeface="Bohemian typewriter" pitchFamily="2" charset="0"/>
              </a:rPr>
              <a:t>Gravitational potential energy (GPE), </a:t>
            </a:r>
            <a:r>
              <a:rPr lang="en-AU" sz="2000" dirty="0">
                <a:solidFill>
                  <a:srgbClr val="FF6600"/>
                </a:solidFill>
                <a:latin typeface="Bohemian typewriter" pitchFamily="2" charset="0"/>
              </a:rPr>
              <a:t>chemical potential energy (CPE) </a:t>
            </a:r>
            <a:r>
              <a:rPr lang="en-AU" sz="2000" dirty="0">
                <a:latin typeface="Bohemian typewriter" pitchFamily="2" charset="0"/>
              </a:rPr>
              <a:t>or </a:t>
            </a:r>
            <a:r>
              <a:rPr lang="en-AU" sz="2000" dirty="0">
                <a:solidFill>
                  <a:srgbClr val="33CC33"/>
                </a:solidFill>
                <a:latin typeface="Bohemian typewriter" pitchFamily="2" charset="0"/>
              </a:rPr>
              <a:t>elastic potential energy (EPE)</a:t>
            </a:r>
            <a:r>
              <a:rPr lang="en-AU" sz="2000" dirty="0">
                <a:solidFill>
                  <a:srgbClr val="000000"/>
                </a:solidFill>
                <a:latin typeface="Bohemian typewriter" pitchFamily="2" charset="0"/>
              </a:rPr>
              <a:t>.</a:t>
            </a:r>
            <a:endParaRPr lang="en-AU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5" y="1923678"/>
            <a:ext cx="3922025" cy="3041030"/>
          </a:xfrm>
        </p:spPr>
        <p:txBody>
          <a:bodyPr>
            <a:normAutofit fontScale="77500" lnSpcReduction="20000"/>
          </a:bodyPr>
          <a:lstStyle/>
          <a:p>
            <a:pPr marL="68580" indent="0">
              <a:lnSpc>
                <a:spcPct val="120000"/>
              </a:lnSpc>
              <a:buNone/>
            </a:pPr>
            <a:r>
              <a:rPr lang="en-AU" sz="3200" b="1" dirty="0">
                <a:solidFill>
                  <a:srgbClr val="FF1717"/>
                </a:solidFill>
                <a:latin typeface="Bohemian typewriter" pitchFamily="2" charset="0"/>
              </a:rPr>
              <a:t>a </a:t>
            </a:r>
            <a:r>
              <a:rPr lang="en-AU" sz="2800" dirty="0" err="1">
                <a:latin typeface="Bohemian typewriter" pitchFamily="2" charset="0"/>
              </a:rPr>
              <a:t>A</a:t>
            </a:r>
            <a:r>
              <a:rPr lang="en-AU" sz="2800" dirty="0">
                <a:latin typeface="Bohemian typewriter" pitchFamily="2" charset="0"/>
              </a:rPr>
              <a:t> piece of chocolate cake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3200" b="1" dirty="0">
                <a:solidFill>
                  <a:srgbClr val="FF0000"/>
                </a:solidFill>
                <a:latin typeface="Bohemian typewriter" pitchFamily="2" charset="0"/>
              </a:rPr>
              <a:t>b</a:t>
            </a:r>
            <a:r>
              <a:rPr lang="en-AU" sz="3200" b="1" dirty="0">
                <a:latin typeface="Bohemian typewriter" pitchFamily="2" charset="0"/>
              </a:rPr>
              <a:t> </a:t>
            </a:r>
            <a:r>
              <a:rPr lang="en-AU" sz="2800" dirty="0">
                <a:latin typeface="Bohemian typewriter" pitchFamily="2" charset="0"/>
              </a:rPr>
              <a:t>A stretched spring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3200" b="1" dirty="0">
                <a:solidFill>
                  <a:srgbClr val="FF0000"/>
                </a:solidFill>
                <a:latin typeface="Bohemian typewriter" pitchFamily="2" charset="0"/>
              </a:rPr>
              <a:t>c</a:t>
            </a:r>
            <a:r>
              <a:rPr lang="en-AU" sz="3200" b="1" dirty="0">
                <a:latin typeface="Bohemian typewriter" pitchFamily="2" charset="0"/>
              </a:rPr>
              <a:t> </a:t>
            </a:r>
            <a:r>
              <a:rPr lang="en-AU" sz="2800" dirty="0">
                <a:latin typeface="Bohemian typewriter" pitchFamily="2" charset="0"/>
              </a:rPr>
              <a:t>A glass of cola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3200" b="1" dirty="0">
                <a:solidFill>
                  <a:srgbClr val="FF0000"/>
                </a:solidFill>
                <a:latin typeface="Bohemian typewriter" pitchFamily="2" charset="0"/>
              </a:rPr>
              <a:t>d</a:t>
            </a:r>
            <a:r>
              <a:rPr lang="en-AU" sz="3200" b="1" dirty="0">
                <a:latin typeface="Bohemian typewriter" pitchFamily="2" charset="0"/>
              </a:rPr>
              <a:t> </a:t>
            </a:r>
            <a:r>
              <a:rPr lang="en-AU" sz="2800" dirty="0">
                <a:latin typeface="Bohemian typewriter" pitchFamily="2" charset="0"/>
              </a:rPr>
              <a:t>An empty coffee mug on a table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3200" b="1" dirty="0">
                <a:solidFill>
                  <a:srgbClr val="FF0000"/>
                </a:solidFill>
                <a:latin typeface="Bohemian typewriter" pitchFamily="2" charset="0"/>
              </a:rPr>
              <a:t>e</a:t>
            </a:r>
            <a:r>
              <a:rPr lang="en-AU" sz="3200" b="1" dirty="0">
                <a:latin typeface="Bohemian typewriter" pitchFamily="2" charset="0"/>
              </a:rPr>
              <a:t> </a:t>
            </a:r>
            <a:r>
              <a:rPr lang="en-AU" sz="2800" dirty="0">
                <a:latin typeface="Bohemian typewriter" pitchFamily="2" charset="0"/>
              </a:rPr>
              <a:t>A teaspoon of sugar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788024" y="1977684"/>
            <a:ext cx="4032448" cy="2825006"/>
          </a:xfrm>
        </p:spPr>
        <p:txBody>
          <a:bodyPr>
            <a:normAutofit lnSpcReduction="10000"/>
          </a:bodyPr>
          <a:lstStyle/>
          <a:p>
            <a:pPr marL="68580" lvl="0" indent="0">
              <a:buClr>
                <a:srgbClr val="94C600"/>
              </a:buClr>
              <a:buNone/>
            </a:pPr>
            <a:r>
              <a:rPr lang="en-AU" sz="1800" b="1" dirty="0">
                <a:solidFill>
                  <a:srgbClr val="FF1717"/>
                </a:solidFill>
                <a:latin typeface="Bohemian typewriter" pitchFamily="2" charset="0"/>
              </a:rPr>
              <a:t>f </a:t>
            </a:r>
            <a:r>
              <a:rPr lang="en-AU" sz="2500" dirty="0">
                <a:latin typeface="Bohemian typewriter" pitchFamily="2" charset="0"/>
              </a:rPr>
              <a:t>A cardboard box</a:t>
            </a:r>
          </a:p>
          <a:p>
            <a:pPr marL="68580" lvl="0" indent="0">
              <a:buClr>
                <a:srgbClr val="94C600"/>
              </a:buClr>
              <a:buNone/>
            </a:pPr>
            <a:r>
              <a:rPr lang="en-AU" sz="2500" b="1" dirty="0">
                <a:solidFill>
                  <a:srgbClr val="FF0000"/>
                </a:solidFill>
                <a:latin typeface="Bohemian typewriter" pitchFamily="2" charset="0"/>
              </a:rPr>
              <a:t>g</a:t>
            </a:r>
            <a:r>
              <a:rPr lang="en-AU" sz="2500" b="1" dirty="0">
                <a:latin typeface="Bohemian typewriter" pitchFamily="2" charset="0"/>
              </a:rPr>
              <a:t> </a:t>
            </a:r>
            <a:r>
              <a:rPr lang="en-AU" sz="2500" dirty="0">
                <a:latin typeface="Bohemian typewriter" pitchFamily="2" charset="0"/>
              </a:rPr>
              <a:t>A 9-volt battery</a:t>
            </a:r>
          </a:p>
          <a:p>
            <a:pPr marL="68580" lvl="0" indent="0">
              <a:buClr>
                <a:srgbClr val="94C600"/>
              </a:buClr>
              <a:buNone/>
            </a:pPr>
            <a:r>
              <a:rPr lang="en-AU" sz="2500" b="1" dirty="0">
                <a:solidFill>
                  <a:srgbClr val="FF0000"/>
                </a:solidFill>
                <a:latin typeface="Bohemian typewriter" pitchFamily="2" charset="0"/>
              </a:rPr>
              <a:t>h</a:t>
            </a:r>
            <a:r>
              <a:rPr lang="en-AU" sz="2500" b="1" dirty="0">
                <a:latin typeface="Bohemian typewriter" pitchFamily="2" charset="0"/>
              </a:rPr>
              <a:t> </a:t>
            </a:r>
            <a:r>
              <a:rPr lang="en-AU" sz="2500" dirty="0">
                <a:latin typeface="Bohemian typewriter" pitchFamily="2" charset="0"/>
              </a:rPr>
              <a:t>A painter at the top of a ladder</a:t>
            </a:r>
          </a:p>
          <a:p>
            <a:pPr marL="68580" lvl="0" indent="0">
              <a:buClr>
                <a:srgbClr val="94C600"/>
              </a:buClr>
              <a:buNone/>
            </a:pPr>
            <a:r>
              <a:rPr lang="en-AU" sz="2500" b="1" dirty="0" err="1">
                <a:solidFill>
                  <a:srgbClr val="FF0000"/>
                </a:solidFill>
                <a:latin typeface="Bohemian typewriter" pitchFamily="2" charset="0"/>
              </a:rPr>
              <a:t>i</a:t>
            </a:r>
            <a:r>
              <a:rPr lang="en-AU" sz="2500" b="1" dirty="0">
                <a:latin typeface="Bohemian typewriter" pitchFamily="2" charset="0"/>
              </a:rPr>
              <a:t> </a:t>
            </a:r>
            <a:r>
              <a:rPr lang="en-AU" sz="2500" dirty="0">
                <a:latin typeface="Bohemian typewriter" pitchFamily="2" charset="0"/>
              </a:rPr>
              <a:t>A banana</a:t>
            </a:r>
          </a:p>
          <a:p>
            <a:pPr marL="68580" lvl="0" indent="0">
              <a:buClr>
                <a:srgbClr val="94C600"/>
              </a:buClr>
              <a:buNone/>
            </a:pPr>
            <a:r>
              <a:rPr lang="en-AU" sz="2500" b="1" dirty="0">
                <a:solidFill>
                  <a:srgbClr val="FF0000"/>
                </a:solidFill>
                <a:latin typeface="Bohemian typewriter" pitchFamily="2" charset="0"/>
              </a:rPr>
              <a:t>j</a:t>
            </a:r>
            <a:r>
              <a:rPr lang="en-AU" sz="2500" b="1" dirty="0">
                <a:latin typeface="Bohemian typewriter" pitchFamily="2" charset="0"/>
              </a:rPr>
              <a:t> </a:t>
            </a:r>
            <a:r>
              <a:rPr lang="en-AU" sz="2500" dirty="0">
                <a:latin typeface="Bohemian typewriter" pitchFamily="2" charset="0"/>
              </a:rPr>
              <a:t>A squashed tennis ball</a:t>
            </a:r>
          </a:p>
          <a:p>
            <a:pPr marL="6858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63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249492"/>
            <a:ext cx="4104456" cy="4590510"/>
          </a:xfrm>
        </p:spPr>
        <p:txBody>
          <a:bodyPr>
            <a:normAutofit fontScale="92500" lnSpcReduction="20000"/>
          </a:bodyPr>
          <a:lstStyle/>
          <a:p>
            <a:pPr marL="68580" indent="0">
              <a:buNone/>
            </a:pPr>
            <a:r>
              <a:rPr lang="en-AU" sz="3200" b="1" dirty="0">
                <a:solidFill>
                  <a:srgbClr val="FF0000"/>
                </a:solidFill>
                <a:latin typeface="Bohemian typewriter" pitchFamily="2" charset="0"/>
              </a:rPr>
              <a:t>11. </a:t>
            </a:r>
            <a:r>
              <a:rPr lang="en-AU" dirty="0">
                <a:latin typeface="Bohemian typewriter" pitchFamily="2" charset="0"/>
              </a:rPr>
              <a:t>For each pair of objects shown in the images below:</a:t>
            </a:r>
          </a:p>
          <a:p>
            <a:pPr marL="68580" indent="0">
              <a:buNone/>
            </a:pPr>
            <a:endParaRPr lang="en-AU" sz="1500" dirty="0">
              <a:latin typeface="Bohemian typewriter" pitchFamily="2" charset="0"/>
            </a:endParaRPr>
          </a:p>
          <a:p>
            <a:pPr marL="68580" indent="0">
              <a:buNone/>
            </a:pPr>
            <a:r>
              <a:rPr lang="en-AU" sz="3500" b="1" dirty="0" err="1">
                <a:solidFill>
                  <a:srgbClr val="FF0000"/>
                </a:solidFill>
                <a:latin typeface="Bohemian typewriter" pitchFamily="2" charset="0"/>
              </a:rPr>
              <a:t>i</a:t>
            </a:r>
            <a:r>
              <a:rPr lang="en-AU" sz="3500" b="1" dirty="0">
                <a:latin typeface="Bohemian typewriter" pitchFamily="2" charset="0"/>
              </a:rPr>
              <a:t> identify </a:t>
            </a:r>
            <a:r>
              <a:rPr lang="en-AU" sz="3500" dirty="0">
                <a:latin typeface="Bohemian typewriter" pitchFamily="2" charset="0"/>
              </a:rPr>
              <a:t>which </a:t>
            </a:r>
          </a:p>
          <a:p>
            <a:pPr marL="68580" indent="0">
              <a:buNone/>
            </a:pPr>
            <a:r>
              <a:rPr lang="en-AU" sz="3500" dirty="0">
                <a:latin typeface="Bohemian typewriter" pitchFamily="2" charset="0"/>
              </a:rPr>
              <a:t>(A or B) has more energy</a:t>
            </a:r>
          </a:p>
          <a:p>
            <a:pPr marL="68580" indent="0">
              <a:buNone/>
            </a:pPr>
            <a:endParaRPr lang="en-AU" sz="3500" dirty="0">
              <a:latin typeface="Bohemian typewriter" pitchFamily="2" charset="0"/>
            </a:endParaRPr>
          </a:p>
          <a:p>
            <a:pPr marL="68580" indent="0">
              <a:buNone/>
            </a:pPr>
            <a:r>
              <a:rPr lang="en-AU" sz="3500" b="1" dirty="0">
                <a:solidFill>
                  <a:srgbClr val="FF0000"/>
                </a:solidFill>
                <a:latin typeface="Bohemian typewriter" pitchFamily="2" charset="0"/>
              </a:rPr>
              <a:t>ii</a:t>
            </a:r>
            <a:r>
              <a:rPr lang="en-AU" sz="3500" b="1" dirty="0">
                <a:latin typeface="Bohemian typewriter" pitchFamily="2" charset="0"/>
              </a:rPr>
              <a:t> justify </a:t>
            </a:r>
            <a:r>
              <a:rPr lang="en-AU" sz="3500" dirty="0">
                <a:latin typeface="Bohemian typewriter" pitchFamily="2" charset="0"/>
              </a:rPr>
              <a:t>your response.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22" y="0"/>
            <a:ext cx="4368780" cy="494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951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Great science teacher risks his life explaining potential and kinetic energy">
            <a:hlinkClick r:id="" action="ppaction://media"/>
            <a:extLst>
              <a:ext uri="{FF2B5EF4-FFF2-40B4-BE49-F238E27FC236}">
                <a16:creationId xmlns:a16="http://schemas.microsoft.com/office/drawing/2014/main" id="{8EC3CA6D-FCA0-42DE-AC3B-18FF97613A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447" y="1851670"/>
            <a:ext cx="4472181" cy="2526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ABAF9-F94F-443F-AF4E-789B17E7BAF2}"/>
              </a:ext>
            </a:extLst>
          </p:cNvPr>
          <p:cNvSpPr txBox="1"/>
          <p:nvPr/>
        </p:nvSpPr>
        <p:spPr>
          <a:xfrm>
            <a:off x="683568" y="55552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https://youtu.be/PWNs7i4rEWA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46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</p:spPr>
        <p:txBody>
          <a:bodyPr>
            <a:noAutofit/>
          </a:bodyPr>
          <a:lstStyle/>
          <a:p>
            <a:pPr algn="ctr"/>
            <a:r>
              <a:rPr lang="en-AU" sz="6600" dirty="0">
                <a:solidFill>
                  <a:srgbClr val="99FF33"/>
                </a:solidFill>
                <a:latin typeface="yorkwhiteletter" pitchFamily="2" charset="0"/>
              </a:rPr>
              <a:t>LAW OF CONSERVATION OF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31590"/>
            <a:ext cx="9144000" cy="3654406"/>
          </a:xfrm>
        </p:spPr>
        <p:txBody>
          <a:bodyPr>
            <a:normAutofit fontScale="70000" lnSpcReduction="20000"/>
          </a:bodyPr>
          <a:lstStyle/>
          <a:p>
            <a:pPr marL="68580" indent="0" algn="ctr">
              <a:lnSpc>
                <a:spcPct val="120000"/>
              </a:lnSpc>
              <a:buNone/>
            </a:pPr>
            <a:r>
              <a:rPr lang="en-AU" sz="4600" dirty="0">
                <a:solidFill>
                  <a:srgbClr val="FFC000"/>
                </a:solidFill>
                <a:latin typeface="OpenDyslexicAlta" pitchFamily="50" charset="0"/>
              </a:rPr>
              <a:t>Energy </a:t>
            </a:r>
            <a:r>
              <a:rPr lang="en-AU" sz="4600" u="sng" dirty="0">
                <a:solidFill>
                  <a:srgbClr val="FFC000"/>
                </a:solidFill>
                <a:latin typeface="OpenDyslexicAlta" pitchFamily="50" charset="0"/>
              </a:rPr>
              <a:t>cannot be created or destroyed</a:t>
            </a:r>
            <a:r>
              <a:rPr lang="en-AU" sz="4600" dirty="0">
                <a:solidFill>
                  <a:srgbClr val="FFC000"/>
                </a:solidFill>
                <a:latin typeface="OpenDyslexicAlta" pitchFamily="50" charset="0"/>
              </a:rPr>
              <a:t>. </a:t>
            </a:r>
          </a:p>
          <a:p>
            <a:pPr marL="68580" indent="0">
              <a:lnSpc>
                <a:spcPct val="120000"/>
              </a:lnSpc>
              <a:buNone/>
            </a:pPr>
            <a:endParaRPr lang="en-AU" sz="1000" dirty="0">
              <a:solidFill>
                <a:schemeClr val="tx1"/>
              </a:solidFill>
              <a:latin typeface="OpenDyslexicAlta" pitchFamily="50" charset="0"/>
            </a:endParaRPr>
          </a:p>
          <a:p>
            <a:pPr marL="6858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tx1"/>
                </a:solidFill>
                <a:latin typeface="OpenDyslexicAlta" pitchFamily="50" charset="0"/>
              </a:rPr>
              <a:t>This means that:</a:t>
            </a:r>
          </a:p>
          <a:p>
            <a:pPr marL="68580" indent="0">
              <a:lnSpc>
                <a:spcPct val="120000"/>
              </a:lnSpc>
              <a:buFont typeface="Wingdings" pitchFamily="2" charset="2"/>
              <a:buChar char="à"/>
            </a:pPr>
            <a:r>
              <a:rPr lang="en-AU" i="1" dirty="0">
                <a:latin typeface="OpenDyslexicAlta" pitchFamily="50" charset="0"/>
              </a:rPr>
              <a:t> It is </a:t>
            </a:r>
            <a:r>
              <a:rPr lang="en-AU" i="1" dirty="0">
                <a:solidFill>
                  <a:srgbClr val="FF0000"/>
                </a:solidFill>
                <a:latin typeface="OpenDyslexicAlta" pitchFamily="50" charset="0"/>
              </a:rPr>
              <a:t>transferred</a:t>
            </a:r>
            <a:r>
              <a:rPr lang="en-AU" i="1" dirty="0">
                <a:latin typeface="OpenDyslexicAlta" pitchFamily="50" charset="0"/>
              </a:rPr>
              <a:t> from one object to another or </a:t>
            </a:r>
            <a:r>
              <a:rPr lang="en-AU" i="1" dirty="0">
                <a:solidFill>
                  <a:srgbClr val="FF0000"/>
                </a:solidFill>
                <a:latin typeface="OpenDyslexicAlta" pitchFamily="50" charset="0"/>
              </a:rPr>
              <a:t>transformed</a:t>
            </a:r>
            <a:r>
              <a:rPr lang="en-AU" i="1" dirty="0">
                <a:latin typeface="OpenDyslexicAlta" pitchFamily="50" charset="0"/>
              </a:rPr>
              <a:t> into another form of energy.</a:t>
            </a:r>
          </a:p>
          <a:p>
            <a:pPr marL="68580" indent="0">
              <a:lnSpc>
                <a:spcPct val="120000"/>
              </a:lnSpc>
              <a:buFont typeface="Wingdings" pitchFamily="2" charset="2"/>
              <a:buChar char="à"/>
            </a:pPr>
            <a:r>
              <a:rPr lang="en-AU" dirty="0">
                <a:solidFill>
                  <a:schemeClr val="tx1"/>
                </a:solidFill>
                <a:latin typeface="OpenDyslexicAlta" pitchFamily="50" charset="0"/>
                <a:sym typeface="Wingdings" pitchFamily="2" charset="2"/>
              </a:rPr>
              <a:t> E</a:t>
            </a:r>
            <a:r>
              <a:rPr lang="en-AU" dirty="0">
                <a:solidFill>
                  <a:schemeClr val="tx1"/>
                </a:solidFill>
                <a:latin typeface="OpenDyslexicAlta" pitchFamily="50" charset="0"/>
              </a:rPr>
              <a:t>nergy might be </a:t>
            </a:r>
            <a:r>
              <a:rPr lang="en-AU" u="sng" dirty="0">
                <a:solidFill>
                  <a:schemeClr val="tx1"/>
                </a:solidFill>
                <a:latin typeface="OpenDyslexicAlta" pitchFamily="50" charset="0"/>
              </a:rPr>
              <a:t>passed on</a:t>
            </a:r>
            <a:r>
              <a:rPr lang="en-AU" dirty="0">
                <a:solidFill>
                  <a:schemeClr val="tx1"/>
                </a:solidFill>
                <a:latin typeface="OpenDyslexicAlta" pitchFamily="50" charset="0"/>
              </a:rPr>
              <a:t> or </a:t>
            </a:r>
            <a:r>
              <a:rPr lang="en-AU" u="sng" dirty="0">
                <a:solidFill>
                  <a:schemeClr val="tx1"/>
                </a:solidFill>
                <a:latin typeface="OpenDyslexicAlta" pitchFamily="50" charset="0"/>
              </a:rPr>
              <a:t>wasted</a:t>
            </a:r>
            <a:r>
              <a:rPr lang="en-AU" dirty="0">
                <a:solidFill>
                  <a:schemeClr val="tx1"/>
                </a:solidFill>
                <a:latin typeface="OpenDyslexicAlta" pitchFamily="50" charset="0"/>
              </a:rPr>
              <a:t>, but it is </a:t>
            </a:r>
            <a:r>
              <a:rPr lang="en-AU" b="1" dirty="0">
                <a:solidFill>
                  <a:srgbClr val="FF0000"/>
                </a:solidFill>
                <a:latin typeface="OpenDyslexicAlta" pitchFamily="50" charset="0"/>
              </a:rPr>
              <a:t>never ‘lost’.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dirty="0">
                <a:solidFill>
                  <a:schemeClr val="tx1"/>
                </a:solidFill>
                <a:latin typeface="OpenDyslexicAlta" pitchFamily="50" charset="0"/>
                <a:sym typeface="Wingdings" pitchFamily="2" charset="2"/>
              </a:rPr>
              <a:t> If</a:t>
            </a:r>
            <a:r>
              <a:rPr lang="en-AU" dirty="0">
                <a:solidFill>
                  <a:schemeClr val="tx1"/>
                </a:solidFill>
                <a:latin typeface="OpenDyslexicAlta" pitchFamily="50" charset="0"/>
              </a:rPr>
              <a:t> one object wastes energy, then it is always gained by another object, usually as </a:t>
            </a:r>
            <a:r>
              <a:rPr lang="en-AU" dirty="0">
                <a:solidFill>
                  <a:srgbClr val="FF0000"/>
                </a:solidFill>
                <a:latin typeface="OpenDyslexicAlta" pitchFamily="50" charset="0"/>
              </a:rPr>
              <a:t>heat</a:t>
            </a:r>
            <a:r>
              <a:rPr lang="en-AU" dirty="0">
                <a:solidFill>
                  <a:schemeClr val="tx1"/>
                </a:solidFill>
                <a:latin typeface="OpenDyslexicAlta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880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AutoShape 2"/>
          <p:cNvSpPr>
            <a:spLocks noChangeArrowheads="1"/>
          </p:cNvSpPr>
          <p:nvPr/>
        </p:nvSpPr>
        <p:spPr bwMode="auto">
          <a:xfrm>
            <a:off x="4017963" y="1828800"/>
            <a:ext cx="4849812" cy="998935"/>
          </a:xfrm>
          <a:prstGeom prst="roundRect">
            <a:avLst>
              <a:gd name="adj" fmla="val 8995"/>
            </a:avLst>
          </a:prstGeom>
          <a:solidFill>
            <a:srgbClr val="FFFFCC"/>
          </a:solidFill>
          <a:ln w="25400">
            <a:solidFill>
              <a:srgbClr val="CC00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1891" name="Text Box 3"/>
          <p:cNvSpPr txBox="1">
            <a:spLocks noChangeArrowheads="1"/>
          </p:cNvSpPr>
          <p:nvPr/>
        </p:nvSpPr>
        <p:spPr bwMode="auto">
          <a:xfrm>
            <a:off x="3563888" y="771550"/>
            <a:ext cx="532859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A falling object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loses GPE and gains KE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. This is an example of the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99FF33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law of conservation of energy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.</a:t>
            </a:r>
          </a:p>
        </p:txBody>
      </p:sp>
      <p:sp>
        <p:nvSpPr>
          <p:cNvPr id="421892" name="Text Box 4"/>
          <p:cNvSpPr txBox="1">
            <a:spLocks noChangeArrowheads="1"/>
          </p:cNvSpPr>
          <p:nvPr/>
        </p:nvSpPr>
        <p:spPr bwMode="auto">
          <a:xfrm>
            <a:off x="3563888" y="2931790"/>
            <a:ext cx="54726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If the rollercoaster has </a:t>
            </a: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15</a:t>
            </a:r>
            <a:r>
              <a:rPr kumimoji="0" lang="en-GB" sz="105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 </a:t>
            </a: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000</a:t>
            </a:r>
            <a:r>
              <a:rPr kumimoji="0" lang="en-GB" sz="105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 </a:t>
            </a: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J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 of GPE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 at the top of the slope,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how much 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KE will it have gained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 when it reaches the bottom?</a:t>
            </a:r>
          </a:p>
        </p:txBody>
      </p:sp>
      <p:sp>
        <p:nvSpPr>
          <p:cNvPr id="421893" name="Text Box 5"/>
          <p:cNvSpPr txBox="1">
            <a:spLocks noChangeArrowheads="1"/>
          </p:cNvSpPr>
          <p:nvPr/>
        </p:nvSpPr>
        <p:spPr bwMode="auto">
          <a:xfrm>
            <a:off x="3906838" y="4218642"/>
            <a:ext cx="49577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15</a:t>
            </a:r>
            <a:r>
              <a:rPr kumimoji="0" lang="en-GB" sz="1000" b="1" i="1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000</a:t>
            </a:r>
            <a:r>
              <a:rPr kumimoji="0" lang="en-GB" sz="1000" b="1" i="1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J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assuming that no </a:t>
            </a:r>
          </a:p>
        </p:txBody>
      </p:sp>
      <p:sp>
        <p:nvSpPr>
          <p:cNvPr id="421894" name="AutoShape 6"/>
          <p:cNvSpPr>
            <a:spLocks noChangeArrowheads="1"/>
          </p:cNvSpPr>
          <p:nvPr/>
        </p:nvSpPr>
        <p:spPr bwMode="auto">
          <a:xfrm>
            <a:off x="4222750" y="1821061"/>
            <a:ext cx="4445000" cy="1021556"/>
          </a:xfrm>
          <a:prstGeom prst="roundRect">
            <a:avLst>
              <a:gd name="adj" fmla="val 16667"/>
            </a:avLst>
          </a:prstGeom>
          <a:noFill/>
          <a:ln w="25400" algn="ctr">
            <a:noFill/>
            <a:round/>
            <a:headEnd/>
            <a:tailEnd/>
          </a:ln>
          <a:effectLst/>
        </p:spPr>
        <p:txBody>
          <a:bodyPr lIns="0" r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gravitational potential energy (GPE) lost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equals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kinetic energy (KE) gained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1895" name="Rectangle 7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8229600" cy="857250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yorkwhiteletter" pitchFamily="2" charset="0"/>
              </a:rPr>
              <a:t>WHAT HAPPENS TO THE ENERGY OF FALLING OBJECTS</a:t>
            </a:r>
            <a:r>
              <a:rPr lang="en-GB" sz="4000" dirty="0">
                <a:latin typeface="Allstar" pitchFamily="2" charset="0"/>
              </a:rPr>
              <a:t>?</a:t>
            </a:r>
          </a:p>
        </p:txBody>
      </p:sp>
      <p:sp>
        <p:nvSpPr>
          <p:cNvPr id="421897" name="Text Box 9"/>
          <p:cNvSpPr txBox="1">
            <a:spLocks noChangeArrowheads="1"/>
          </p:cNvSpPr>
          <p:nvPr/>
        </p:nvSpPr>
        <p:spPr bwMode="auto">
          <a:xfrm>
            <a:off x="3923928" y="4587974"/>
            <a:ext cx="488156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air resistance and friction.</a:t>
            </a:r>
          </a:p>
        </p:txBody>
      </p:sp>
      <p:pic>
        <p:nvPicPr>
          <p:cNvPr id="136194" name="Picture 2" descr="happy loop GIF by Bayerischer Rundfunk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5566"/>
            <a:ext cx="3456384" cy="4227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6752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2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2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890" grpId="0" animBg="1"/>
      <p:bldP spid="421892" grpId="0" autoUpdateAnimBg="0"/>
      <p:bldP spid="421893" grpId="0" autoUpdateAnimBg="0"/>
      <p:bldP spid="421894" grpId="0" autoUpdateAnimBg="0"/>
      <p:bldP spid="421897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What is Kinetic and Potential Energy?">
            <a:hlinkClick r:id="" action="ppaction://media"/>
            <a:extLst>
              <a:ext uri="{FF2B5EF4-FFF2-40B4-BE49-F238E27FC236}">
                <a16:creationId xmlns:a16="http://schemas.microsoft.com/office/drawing/2014/main" id="{0B9C32B9-450F-4056-B237-0B30EE3442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504" y="1635646"/>
            <a:ext cx="5099992" cy="2824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FDAF1-6E92-480F-8C2F-E2F38404D82E}"/>
              </a:ext>
            </a:extLst>
          </p:cNvPr>
          <p:cNvSpPr txBox="1"/>
          <p:nvPr/>
        </p:nvSpPr>
        <p:spPr>
          <a:xfrm>
            <a:off x="539552" y="48351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https://youtu.be/Ehx1P4adv6I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8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339502"/>
            <a:ext cx="878497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dirty="0">
                <a:solidFill>
                  <a:srgbClr val="FFC000"/>
                </a:solidFill>
                <a:latin typeface="GROBOLD" pitchFamily="2" charset="0"/>
              </a:rPr>
              <a:t>GAME TIME!</a:t>
            </a:r>
          </a:p>
          <a:p>
            <a:pPr algn="ctr"/>
            <a:endParaRPr lang="en-AU" sz="3600" b="1" dirty="0"/>
          </a:p>
          <a:p>
            <a:r>
              <a:rPr lang="en-AU" sz="4000" b="1" dirty="0">
                <a:solidFill>
                  <a:srgbClr val="FF0000"/>
                </a:solidFill>
                <a:latin typeface="OpenDyslexicAlta" pitchFamily="50" charset="0"/>
              </a:rPr>
              <a:t>THUMBS UP = </a:t>
            </a:r>
            <a:r>
              <a:rPr lang="en-AU" sz="3600" b="1" dirty="0">
                <a:solidFill>
                  <a:srgbClr val="FF0000"/>
                </a:solidFill>
                <a:latin typeface="OpenDyslexicAlta" pitchFamily="50" charset="0"/>
              </a:rPr>
              <a:t>KINETIC ENERGY</a:t>
            </a:r>
          </a:p>
          <a:p>
            <a:endParaRPr lang="en-AU" sz="3600" b="1" dirty="0"/>
          </a:p>
          <a:p>
            <a:r>
              <a:rPr lang="en-AU" sz="3600" b="1" dirty="0">
                <a:solidFill>
                  <a:srgbClr val="99FF33"/>
                </a:solidFill>
                <a:latin typeface="OpenDyslexicAlta" pitchFamily="50" charset="0"/>
              </a:rPr>
              <a:t>THUMBS DOWN = </a:t>
            </a:r>
            <a:r>
              <a:rPr lang="en-AU" sz="2800" b="1" dirty="0">
                <a:solidFill>
                  <a:srgbClr val="99FF33"/>
                </a:solidFill>
                <a:latin typeface="OpenDyslexicAlta" pitchFamily="50" charset="0"/>
              </a:rPr>
              <a:t>POTENTIAL ENERGY</a:t>
            </a:r>
            <a:endParaRPr lang="en-AU" sz="3600" b="1" dirty="0">
              <a:solidFill>
                <a:srgbClr val="99FF33"/>
              </a:solidFill>
              <a:latin typeface="OpenDyslexicAlta" pitchFamily="50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7848872" cy="857250"/>
          </a:xfrm>
        </p:spPr>
        <p:txBody>
          <a:bodyPr>
            <a:noAutofit/>
          </a:bodyPr>
          <a:lstStyle/>
          <a:p>
            <a:pPr algn="ctr"/>
            <a:r>
              <a:rPr lang="en-AU" sz="7200" dirty="0">
                <a:solidFill>
                  <a:srgbClr val="FFFF00"/>
                </a:solidFill>
                <a:latin typeface="yorkwhiteletter" pitchFamily="2" charset="0"/>
              </a:rPr>
              <a:t>ENERGY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03598"/>
            <a:ext cx="8280920" cy="3474386"/>
          </a:xfrm>
        </p:spPr>
        <p:txBody>
          <a:bodyPr>
            <a:normAutofit/>
          </a:bodyPr>
          <a:lstStyle/>
          <a:p>
            <a:pPr marL="68580" indent="0">
              <a:buFont typeface="Wingdings" pitchFamily="2" charset="2"/>
              <a:buChar char="§"/>
            </a:pPr>
            <a:r>
              <a:rPr lang="en-AU" b="1" dirty="0">
                <a:latin typeface="OpenDyslexicAlta" pitchFamily="50" charset="0"/>
              </a:rPr>
              <a:t>The </a:t>
            </a:r>
            <a:r>
              <a:rPr lang="en-AU" b="1" u="sng" dirty="0">
                <a:latin typeface="OpenDyslexicAlta" pitchFamily="50" charset="0"/>
              </a:rPr>
              <a:t>flow</a:t>
            </a:r>
            <a:r>
              <a:rPr lang="en-AU" b="1" dirty="0">
                <a:latin typeface="OpenDyslexicAlta" pitchFamily="50" charset="0"/>
              </a:rPr>
              <a:t> of energy from </a:t>
            </a:r>
            <a:r>
              <a:rPr lang="en-AU" b="1" dirty="0">
                <a:solidFill>
                  <a:srgbClr val="FFC000"/>
                </a:solidFill>
                <a:latin typeface="OpenDyslexicAlta" pitchFamily="50" charset="0"/>
              </a:rPr>
              <a:t>one object to another object</a:t>
            </a:r>
            <a:r>
              <a:rPr lang="en-AU" dirty="0">
                <a:latin typeface="OpenDyslexicAlta" pitchFamily="50" charset="0"/>
              </a:rPr>
              <a:t>.</a:t>
            </a:r>
          </a:p>
          <a:p>
            <a:pPr marL="68580" indent="0">
              <a:buNone/>
            </a:pPr>
            <a:endParaRPr lang="en-AU" sz="1000" dirty="0">
              <a:latin typeface="OpenDyslexicAlta" pitchFamily="50" charset="0"/>
            </a:endParaRPr>
          </a:p>
          <a:p>
            <a:pPr marL="68580" indent="0">
              <a:buNone/>
            </a:pPr>
            <a:r>
              <a:rPr lang="en-AU" dirty="0" err="1">
                <a:latin typeface="OpenDyslexicAlta" pitchFamily="50" charset="0"/>
              </a:rPr>
              <a:t>Eg</a:t>
            </a:r>
            <a:r>
              <a:rPr lang="en-AU" dirty="0">
                <a:latin typeface="OpenDyslexicAlta" pitchFamily="50" charset="0"/>
              </a:rPr>
              <a:t>; Flow of </a:t>
            </a:r>
            <a:r>
              <a:rPr lang="en-AU" u="sng" dirty="0">
                <a:latin typeface="OpenDyslexicAlta" pitchFamily="50" charset="0"/>
              </a:rPr>
              <a:t>kinetic</a:t>
            </a:r>
            <a:r>
              <a:rPr lang="en-AU" dirty="0">
                <a:latin typeface="OpenDyslexicAlta" pitchFamily="50" charset="0"/>
              </a:rPr>
              <a:t>                     energy </a:t>
            </a:r>
            <a:r>
              <a:rPr lang="en-AU" dirty="0">
                <a:solidFill>
                  <a:srgbClr val="FF33CC"/>
                </a:solidFill>
                <a:latin typeface="OpenDyslexicAlta" pitchFamily="50" charset="0"/>
              </a:rPr>
              <a:t>from a bat </a:t>
            </a:r>
            <a:r>
              <a:rPr lang="en-AU" dirty="0">
                <a:solidFill>
                  <a:srgbClr val="99FF33"/>
                </a:solidFill>
                <a:latin typeface="OpenDyslexicAlta" pitchFamily="50" charset="0"/>
              </a:rPr>
              <a:t>to                    a ball</a:t>
            </a:r>
            <a:r>
              <a:rPr lang="en-AU" dirty="0">
                <a:latin typeface="OpenDyslexicAlta" pitchFamily="50" charset="0"/>
              </a:rPr>
              <a:t> that it hits</a:t>
            </a:r>
            <a:r>
              <a:rPr lang="en-AU" dirty="0">
                <a:latin typeface="Comic Sans MS" pitchFamily="66" charset="0"/>
              </a:rPr>
              <a:t>.</a:t>
            </a:r>
          </a:p>
        </p:txBody>
      </p:sp>
      <p:pic>
        <p:nvPicPr>
          <p:cNvPr id="49154" name="Picture 2" descr="slow motion tennis GIF by Australian Ope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6902" y="2499742"/>
            <a:ext cx="3807098" cy="20177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4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8280920" cy="857250"/>
          </a:xfrm>
        </p:spPr>
        <p:txBody>
          <a:bodyPr>
            <a:noAutofit/>
          </a:bodyPr>
          <a:lstStyle/>
          <a:p>
            <a:pPr algn="ctr"/>
            <a:r>
              <a:rPr lang="en-AU" sz="4000" dirty="0">
                <a:solidFill>
                  <a:srgbClr val="FF6600"/>
                </a:solidFill>
                <a:latin typeface="GROBOLD" pitchFamily="2" charset="0"/>
              </a:rPr>
              <a:t>HEAT TRANSFER </a:t>
            </a:r>
            <a:r>
              <a:rPr lang="en-AU" sz="4000" dirty="0">
                <a:solidFill>
                  <a:srgbClr val="FFFF00"/>
                </a:solidFill>
                <a:latin typeface="GROBOLD" pitchFamily="2" charset="0"/>
              </a:rPr>
              <a:t>as an example of energy transfer</a:t>
            </a:r>
          </a:p>
        </p:txBody>
      </p:sp>
      <p:pic>
        <p:nvPicPr>
          <p:cNvPr id="1026" name="Picture 2" descr="Image result for heat transfer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369517"/>
            <a:ext cx="6192688" cy="3773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43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0"/>
            <a:ext cx="7632848" cy="1160748"/>
          </a:xfrm>
        </p:spPr>
        <p:txBody>
          <a:bodyPr>
            <a:noAutofit/>
          </a:bodyPr>
          <a:lstStyle/>
          <a:p>
            <a:pPr algn="ctr"/>
            <a:r>
              <a:rPr lang="en-AU" sz="9600" dirty="0">
                <a:solidFill>
                  <a:srgbClr val="FFC000"/>
                </a:solidFill>
                <a:latin typeface="yorkwhiteletter" pitchFamily="2" charset="0"/>
              </a:rPr>
              <a:t>UNITS OF ENERGY</a:t>
            </a:r>
            <a:endParaRPr lang="en-AU" sz="9600" dirty="0">
              <a:solidFill>
                <a:srgbClr val="FFC000"/>
              </a:solidFill>
              <a:latin typeface="Allstar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7614"/>
            <a:ext cx="4536504" cy="1584176"/>
          </a:xfrm>
          <a:ln w="19050">
            <a:noFill/>
          </a:ln>
        </p:spPr>
        <p:txBody>
          <a:bodyPr>
            <a:noAutofit/>
          </a:bodyPr>
          <a:lstStyle/>
          <a:p>
            <a:pPr marL="68580" indent="0" algn="ctr">
              <a:buClr>
                <a:schemeClr val="tx1"/>
              </a:buClr>
              <a:buSzPct val="110000"/>
              <a:buNone/>
            </a:pPr>
            <a:r>
              <a:rPr lang="en-AU" sz="2800" b="1" dirty="0">
                <a:solidFill>
                  <a:srgbClr val="99FF33"/>
                </a:solidFill>
                <a:latin typeface="OpenDyslexicAlta" pitchFamily="50" charset="0"/>
              </a:rPr>
              <a:t>Joule - J</a:t>
            </a:r>
          </a:p>
          <a:p>
            <a:pPr marL="68580" indent="0" algn="ctr">
              <a:buClrTx/>
              <a:buSzPct val="110000"/>
              <a:buNone/>
            </a:pPr>
            <a:r>
              <a:rPr lang="en-AU" sz="2800" b="1" dirty="0" err="1">
                <a:latin typeface="OpenDyslexicAlta" pitchFamily="50" charset="0"/>
              </a:rPr>
              <a:t>Kilojoule</a:t>
            </a:r>
            <a:r>
              <a:rPr lang="en-AU" sz="2800" b="1" dirty="0">
                <a:latin typeface="OpenDyslexicAlta" pitchFamily="50" charset="0"/>
              </a:rPr>
              <a:t> - kJ</a:t>
            </a:r>
          </a:p>
          <a:p>
            <a:pPr marL="68580" indent="0" algn="ctr">
              <a:buClrTx/>
              <a:buSzPct val="110000"/>
              <a:buNone/>
            </a:pPr>
            <a:r>
              <a:rPr lang="en-AU" sz="2800" b="1" dirty="0" err="1">
                <a:solidFill>
                  <a:schemeClr val="tx1"/>
                </a:solidFill>
                <a:latin typeface="OpenDyslexicAlta" pitchFamily="50" charset="0"/>
              </a:rPr>
              <a:t>Megajoule</a:t>
            </a:r>
            <a:r>
              <a:rPr lang="en-AU" sz="2800" b="1" dirty="0">
                <a:solidFill>
                  <a:schemeClr val="tx1"/>
                </a:solidFill>
                <a:latin typeface="OpenDyslexicAlta" pitchFamily="50" charset="0"/>
              </a:rPr>
              <a:t> - MJ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59024" y="3410318"/>
            <a:ext cx="4536504" cy="158417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6858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10000"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1kJ</a:t>
            </a:r>
            <a:r>
              <a:rPr kumimoji="0" lang="en-AU" sz="44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penDyslexicAlta" pitchFamily="50" charset="0"/>
                <a:ea typeface="+mn-ea"/>
                <a:cs typeface="+mn-cs"/>
              </a:rPr>
              <a:t> = 1000J</a:t>
            </a:r>
          </a:p>
          <a:p>
            <a:pPr marL="6858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10000"/>
              <a:tabLst/>
              <a:defRPr/>
            </a:pPr>
            <a:r>
              <a:rPr lang="en-AU" sz="3200" b="1" baseline="0" dirty="0">
                <a:solidFill>
                  <a:srgbClr val="FFFF00"/>
                </a:solidFill>
                <a:latin typeface="OpenDyslexicAlta" pitchFamily="50" charset="0"/>
              </a:rPr>
              <a:t>1MJ = 1000,000J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OpenDyslexicAlta" pitchFamily="50" charset="0"/>
              <a:ea typeface="+mn-ea"/>
              <a:cs typeface="+mn-cs"/>
            </a:endParaRPr>
          </a:p>
        </p:txBody>
      </p:sp>
      <p:pic>
        <p:nvPicPr>
          <p:cNvPr id="1028" name="Picture 4" descr="confused ask the storybots GIF by StoryBots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067694"/>
            <a:ext cx="3728982" cy="2232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loud Callout 7"/>
          <p:cNvSpPr/>
          <p:nvPr/>
        </p:nvSpPr>
        <p:spPr>
          <a:xfrm flipH="1">
            <a:off x="359024" y="1059582"/>
            <a:ext cx="4789040" cy="2304256"/>
          </a:xfrm>
          <a:prstGeom prst="cloudCallout">
            <a:avLst>
              <a:gd name="adj1" fmla="val -67738"/>
              <a:gd name="adj2" fmla="val 1301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824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8280920" cy="857250"/>
          </a:xfrm>
        </p:spPr>
        <p:txBody>
          <a:bodyPr>
            <a:noAutofit/>
          </a:bodyPr>
          <a:lstStyle/>
          <a:p>
            <a:pPr algn="ctr"/>
            <a:r>
              <a:rPr lang="en-AU" sz="3200" dirty="0">
                <a:solidFill>
                  <a:srgbClr val="FF6600"/>
                </a:solidFill>
                <a:latin typeface="GROBOLD" pitchFamily="2" charset="0"/>
              </a:rPr>
              <a:t>HEAT TRANSFER </a:t>
            </a:r>
            <a:r>
              <a:rPr lang="en-AU" sz="3200" dirty="0">
                <a:solidFill>
                  <a:srgbClr val="FFFF00"/>
                </a:solidFill>
                <a:latin typeface="GROBOLD" pitchFamily="2" charset="0"/>
              </a:rPr>
              <a:t>as an example of energy transfer</a:t>
            </a:r>
          </a:p>
        </p:txBody>
      </p:sp>
      <p:pic>
        <p:nvPicPr>
          <p:cNvPr id="79874" name="Picture 2" descr="Image result for heat transfer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802" y="1347615"/>
            <a:ext cx="6355574" cy="37958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430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9492"/>
            <a:ext cx="6192688" cy="4428492"/>
          </a:xfrm>
        </p:spPr>
        <p:txBody>
          <a:bodyPr>
            <a:normAutofit fontScale="92500" lnSpcReduction="20000"/>
          </a:bodyPr>
          <a:lstStyle/>
          <a:p>
            <a:pPr marL="68580" indent="0">
              <a:buNone/>
            </a:pPr>
            <a:r>
              <a:rPr lang="en-AU" sz="6500" dirty="0">
                <a:solidFill>
                  <a:srgbClr val="00CC66"/>
                </a:solidFill>
                <a:latin typeface="yorkwhiteletter" pitchFamily="2" charset="0"/>
              </a:rPr>
              <a:t>ENERGY TRANSFORMATION</a:t>
            </a:r>
            <a:r>
              <a:rPr lang="en-AU" sz="6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DyslexicAlta" pitchFamily="50" charset="0"/>
              </a:rPr>
              <a:t> </a:t>
            </a:r>
          </a:p>
          <a:p>
            <a:pPr marL="68580" indent="0">
              <a:buFont typeface="Wingdings" pitchFamily="2" charset="2"/>
              <a:buChar char="§"/>
            </a:pPr>
            <a:r>
              <a:rPr lang="en-AU" sz="3600" b="1" dirty="0">
                <a:latin typeface="OpenDyslexicAlta" pitchFamily="50" charset="0"/>
              </a:rPr>
              <a:t>Changing </a:t>
            </a:r>
            <a:r>
              <a:rPr lang="en-AU" sz="3600" dirty="0">
                <a:latin typeface="OpenDyslexicAlta" pitchFamily="50" charset="0"/>
              </a:rPr>
              <a:t>of </a:t>
            </a:r>
            <a:r>
              <a:rPr lang="en-AU" sz="3600" dirty="0">
                <a:solidFill>
                  <a:srgbClr val="FFC000"/>
                </a:solidFill>
                <a:latin typeface="OpenDyslexicAlta" pitchFamily="50" charset="0"/>
              </a:rPr>
              <a:t>one </a:t>
            </a:r>
            <a:r>
              <a:rPr lang="en-AU" sz="3600" b="1" u="sng" dirty="0">
                <a:solidFill>
                  <a:srgbClr val="FFC000"/>
                </a:solidFill>
                <a:latin typeface="OpenDyslexicAlta" pitchFamily="50" charset="0"/>
              </a:rPr>
              <a:t>TYPE</a:t>
            </a:r>
            <a:r>
              <a:rPr lang="en-AU" sz="3600" dirty="0">
                <a:solidFill>
                  <a:srgbClr val="FFC000"/>
                </a:solidFill>
                <a:latin typeface="OpenDyslexicAlta" pitchFamily="50" charset="0"/>
              </a:rPr>
              <a:t> of energy </a:t>
            </a:r>
            <a:r>
              <a:rPr lang="en-AU" sz="3600" b="1" dirty="0">
                <a:solidFill>
                  <a:srgbClr val="FFC000"/>
                </a:solidFill>
                <a:latin typeface="OpenDyslexicAlta" pitchFamily="50" charset="0"/>
              </a:rPr>
              <a:t>into </a:t>
            </a:r>
            <a:r>
              <a:rPr lang="en-AU" sz="3600" b="1" u="sng" dirty="0">
                <a:solidFill>
                  <a:srgbClr val="FFC000"/>
                </a:solidFill>
                <a:latin typeface="OpenDyslexicAlta" pitchFamily="50" charset="0"/>
              </a:rPr>
              <a:t>another type</a:t>
            </a:r>
            <a:r>
              <a:rPr lang="en-AU" sz="3600" b="1" dirty="0">
                <a:latin typeface="OpenDyslexicAlta" pitchFamily="50" charset="0"/>
              </a:rPr>
              <a:t> of energy</a:t>
            </a:r>
            <a:r>
              <a:rPr lang="en-AU" sz="3600" dirty="0">
                <a:latin typeface="OpenDyslexicAlta" pitchFamily="50" charset="0"/>
              </a:rPr>
              <a:t>.</a:t>
            </a:r>
          </a:p>
          <a:p>
            <a:pPr marL="68580" indent="0">
              <a:buNone/>
            </a:pPr>
            <a:endParaRPr lang="en-AU" sz="1200" dirty="0">
              <a:latin typeface="OpenDyslexicAlta" pitchFamily="50" charset="0"/>
            </a:endParaRPr>
          </a:p>
          <a:p>
            <a:pPr marL="68580" indent="0">
              <a:buNone/>
            </a:pPr>
            <a:r>
              <a:rPr lang="en-AU" sz="3600" dirty="0" err="1">
                <a:latin typeface="OpenDyslexicAlta" pitchFamily="50" charset="0"/>
              </a:rPr>
              <a:t>Eg</a:t>
            </a:r>
            <a:r>
              <a:rPr lang="en-AU" sz="3600" dirty="0">
                <a:latin typeface="OpenDyslexicAlta" pitchFamily="50" charset="0"/>
              </a:rPr>
              <a:t>; Changing of </a:t>
            </a:r>
            <a:r>
              <a:rPr lang="en-AU" sz="3600" dirty="0">
                <a:solidFill>
                  <a:srgbClr val="FFFF00"/>
                </a:solidFill>
                <a:latin typeface="OpenDyslexicAlta" pitchFamily="50" charset="0"/>
              </a:rPr>
              <a:t>electrical </a:t>
            </a:r>
            <a:r>
              <a:rPr lang="en-AU" sz="3600" dirty="0">
                <a:latin typeface="OpenDyslexicAlta" pitchFamily="50" charset="0"/>
              </a:rPr>
              <a:t>energy used in </a:t>
            </a:r>
            <a:r>
              <a:rPr lang="en-AU" sz="3600" dirty="0" err="1">
                <a:latin typeface="OpenDyslexicAlta" pitchFamily="50" charset="0"/>
              </a:rPr>
              <a:t>iPhone</a:t>
            </a:r>
            <a:r>
              <a:rPr lang="en-AU" sz="3600" dirty="0">
                <a:latin typeface="OpenDyslexicAlta" pitchFamily="50" charset="0"/>
              </a:rPr>
              <a:t> into </a:t>
            </a:r>
            <a:r>
              <a:rPr lang="en-AU" sz="3600" dirty="0">
                <a:solidFill>
                  <a:srgbClr val="33CCFF"/>
                </a:solidFill>
                <a:latin typeface="OpenDyslexicAlta" pitchFamily="50" charset="0"/>
              </a:rPr>
              <a:t>sound, light and heat </a:t>
            </a:r>
            <a:r>
              <a:rPr lang="en-AU" sz="3600" dirty="0">
                <a:latin typeface="OpenDyslexicAlta" pitchFamily="50" charset="0"/>
              </a:rPr>
              <a:t>energy</a:t>
            </a:r>
            <a:r>
              <a:rPr lang="en-AU" sz="2800" dirty="0">
                <a:latin typeface="Comic Sans MS" pitchFamily="66" charset="0"/>
              </a:rPr>
              <a:t>.</a:t>
            </a:r>
          </a:p>
        </p:txBody>
      </p:sp>
      <p:pic>
        <p:nvPicPr>
          <p:cNvPr id="14342" name="Picture 6" descr="Image result for iphon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627534"/>
            <a:ext cx="2232248" cy="4139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462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14" name="Line 18"/>
          <p:cNvSpPr>
            <a:spLocks noChangeShapeType="1"/>
          </p:cNvSpPr>
          <p:nvPr/>
        </p:nvSpPr>
        <p:spPr bwMode="auto">
          <a:xfrm>
            <a:off x="1219200" y="4137422"/>
            <a:ext cx="2209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336915" name="Line 19"/>
          <p:cNvSpPr>
            <a:spLocks noChangeShapeType="1"/>
          </p:cNvSpPr>
          <p:nvPr/>
        </p:nvSpPr>
        <p:spPr bwMode="auto">
          <a:xfrm>
            <a:off x="5638800" y="3630216"/>
            <a:ext cx="2209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5638800" y="4144566"/>
            <a:ext cx="2209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>
            <a:off x="5638800" y="4716066"/>
            <a:ext cx="2209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336903" name="Text Box 7"/>
          <p:cNvSpPr txBox="1">
            <a:spLocks noChangeArrowheads="1"/>
          </p:cNvSpPr>
          <p:nvPr/>
        </p:nvSpPr>
        <p:spPr bwMode="auto">
          <a:xfrm>
            <a:off x="914400" y="3507854"/>
            <a:ext cx="2743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4000" b="1" i="1" dirty="0">
                <a:solidFill>
                  <a:srgbClr val="99FF33"/>
                </a:solidFill>
              </a:rPr>
              <a:t>chemical</a:t>
            </a:r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5901764" y="3003798"/>
            <a:ext cx="15933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4000" b="1" i="1" dirty="0">
                <a:solidFill>
                  <a:srgbClr val="CC00CC"/>
                </a:solidFill>
              </a:rPr>
              <a:t>kinetic</a:t>
            </a:r>
            <a:endParaRPr lang="en-GB" sz="3200" b="1" i="1" dirty="0">
              <a:solidFill>
                <a:srgbClr val="CC00CC"/>
              </a:solidFill>
            </a:endParaRPr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5991102" y="3507854"/>
            <a:ext cx="147027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4000" b="1" i="1" dirty="0">
                <a:solidFill>
                  <a:srgbClr val="CC00CC"/>
                </a:solidFill>
              </a:rPr>
              <a:t>sound</a:t>
            </a:r>
            <a:endParaRPr lang="en-GB" sz="3200" b="1" i="1" dirty="0">
              <a:solidFill>
                <a:srgbClr val="CC00CC"/>
              </a:solidFill>
            </a:endParaRPr>
          </a:p>
        </p:txBody>
      </p:sp>
      <p:sp>
        <p:nvSpPr>
          <p:cNvPr id="336906" name="Rectangle 10"/>
          <p:cNvSpPr>
            <a:spLocks noChangeArrowheads="1"/>
          </p:cNvSpPr>
          <p:nvPr/>
        </p:nvSpPr>
        <p:spPr bwMode="auto">
          <a:xfrm>
            <a:off x="6114063" y="4083918"/>
            <a:ext cx="11560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4000" b="1" i="1" dirty="0">
                <a:solidFill>
                  <a:srgbClr val="CC00CC"/>
                </a:solidFill>
              </a:rPr>
              <a:t>heat</a:t>
            </a:r>
            <a:endParaRPr lang="en-GB" sz="3200" b="1" i="1" dirty="0">
              <a:solidFill>
                <a:srgbClr val="CC00CC"/>
              </a:solidFill>
            </a:endParaRPr>
          </a:p>
        </p:txBody>
      </p:sp>
      <p:sp>
        <p:nvSpPr>
          <p:cNvPr id="336907" name="Text Box 11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en-GB" sz="2800" dirty="0">
                <a:solidFill>
                  <a:srgbClr val="FFC000"/>
                </a:solidFill>
                <a:latin typeface="OpenDyslexicAlta" pitchFamily="50" charset="0"/>
              </a:rPr>
              <a:t>What are the main energy changes in a </a:t>
            </a:r>
            <a:r>
              <a:rPr lang="en-GB" sz="2800" b="1" i="1" dirty="0">
                <a:solidFill>
                  <a:srgbClr val="FFC000"/>
                </a:solidFill>
                <a:latin typeface="OpenDyslexicAlta" pitchFamily="50" charset="0"/>
              </a:rPr>
              <a:t>car engine</a:t>
            </a:r>
            <a:r>
              <a:rPr lang="en-GB" sz="2800" dirty="0">
                <a:solidFill>
                  <a:srgbClr val="FFC000"/>
                </a:solidFill>
                <a:latin typeface="OpenDyslexicAlta" pitchFamily="50" charset="0"/>
              </a:rPr>
              <a:t>?</a:t>
            </a:r>
            <a:r>
              <a:rPr lang="en-GB" sz="2800" i="1" dirty="0">
                <a:solidFill>
                  <a:srgbClr val="FFC000"/>
                </a:solidFill>
                <a:latin typeface="OpenDyslexicAlta" pitchFamily="50" charset="0"/>
              </a:rPr>
              <a:t> (Don’t forget the wasted energy) </a:t>
            </a:r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>
            <a:off x="3851276" y="4105275"/>
            <a:ext cx="1439863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pic>
        <p:nvPicPr>
          <p:cNvPr id="7170" name="Picture 2" descr="car 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059582"/>
            <a:ext cx="3950878" cy="223224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03" grpId="0" autoUpdateAnimBg="0"/>
      <p:bldP spid="336904" grpId="0" autoUpdateAnimBg="0"/>
      <p:bldP spid="336905" grpId="0" autoUpdateAnimBg="0"/>
      <p:bldP spid="336906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20" name="Line 20"/>
          <p:cNvSpPr>
            <a:spLocks noChangeShapeType="1"/>
          </p:cNvSpPr>
          <p:nvPr/>
        </p:nvSpPr>
        <p:spPr bwMode="auto">
          <a:xfrm>
            <a:off x="1143000" y="4136231"/>
            <a:ext cx="2209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332821" name="Line 21"/>
          <p:cNvSpPr>
            <a:spLocks noChangeShapeType="1"/>
          </p:cNvSpPr>
          <p:nvPr/>
        </p:nvSpPr>
        <p:spPr bwMode="auto">
          <a:xfrm>
            <a:off x="5667375" y="3621881"/>
            <a:ext cx="2209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332822" name="Line 22"/>
          <p:cNvSpPr>
            <a:spLocks noChangeShapeType="1"/>
          </p:cNvSpPr>
          <p:nvPr/>
        </p:nvSpPr>
        <p:spPr bwMode="auto">
          <a:xfrm>
            <a:off x="5667375" y="4136231"/>
            <a:ext cx="2209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332823" name="Line 23"/>
          <p:cNvSpPr>
            <a:spLocks noChangeShapeType="1"/>
          </p:cNvSpPr>
          <p:nvPr/>
        </p:nvSpPr>
        <p:spPr bwMode="auto">
          <a:xfrm>
            <a:off x="5667375" y="4707731"/>
            <a:ext cx="2209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332807" name="Text Box 7"/>
          <p:cNvSpPr txBox="1">
            <a:spLocks noChangeArrowheads="1"/>
          </p:cNvSpPr>
          <p:nvPr/>
        </p:nvSpPr>
        <p:spPr bwMode="auto">
          <a:xfrm>
            <a:off x="838200" y="3507854"/>
            <a:ext cx="2743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4000" b="1" i="1" dirty="0">
                <a:solidFill>
                  <a:srgbClr val="99FF33"/>
                </a:solidFill>
              </a:rPr>
              <a:t>electrical</a:t>
            </a:r>
          </a:p>
        </p:txBody>
      </p:sp>
      <p:sp>
        <p:nvSpPr>
          <p:cNvPr id="332808" name="Rectangle 8"/>
          <p:cNvSpPr>
            <a:spLocks noChangeArrowheads="1"/>
          </p:cNvSpPr>
          <p:nvPr/>
        </p:nvSpPr>
        <p:spPr bwMode="auto">
          <a:xfrm>
            <a:off x="6150561" y="2931790"/>
            <a:ext cx="11529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4000" b="1" i="1" dirty="0">
                <a:solidFill>
                  <a:srgbClr val="CC00CC"/>
                </a:solidFill>
              </a:rPr>
              <a:t>light</a:t>
            </a:r>
            <a:endParaRPr lang="en-GB" sz="3200" b="1" i="1" dirty="0">
              <a:solidFill>
                <a:srgbClr val="CC00CC"/>
              </a:solidFill>
            </a:endParaRPr>
          </a:p>
        </p:txBody>
      </p:sp>
      <p:sp>
        <p:nvSpPr>
          <p:cNvPr id="332809" name="Rectangle 9"/>
          <p:cNvSpPr>
            <a:spLocks noChangeArrowheads="1"/>
          </p:cNvSpPr>
          <p:nvPr/>
        </p:nvSpPr>
        <p:spPr bwMode="auto">
          <a:xfrm>
            <a:off x="6019677" y="3507854"/>
            <a:ext cx="147027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4000" b="1" i="1" dirty="0">
                <a:solidFill>
                  <a:srgbClr val="CC00CC"/>
                </a:solidFill>
              </a:rPr>
              <a:t>sound</a:t>
            </a:r>
            <a:endParaRPr lang="en-GB" sz="3200" b="1" i="1" dirty="0">
              <a:solidFill>
                <a:srgbClr val="CC00CC"/>
              </a:solidFill>
            </a:endParaRPr>
          </a:p>
        </p:txBody>
      </p:sp>
      <p:sp>
        <p:nvSpPr>
          <p:cNvPr id="332810" name="Rectangle 10"/>
          <p:cNvSpPr>
            <a:spLocks noChangeArrowheads="1"/>
          </p:cNvSpPr>
          <p:nvPr/>
        </p:nvSpPr>
        <p:spPr bwMode="auto">
          <a:xfrm>
            <a:off x="6142639" y="4083918"/>
            <a:ext cx="11560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4000" b="1" i="1" dirty="0">
                <a:solidFill>
                  <a:srgbClr val="CC00CC"/>
                </a:solidFill>
              </a:rPr>
              <a:t>heat</a:t>
            </a:r>
          </a:p>
        </p:txBody>
      </p:sp>
      <p:sp>
        <p:nvSpPr>
          <p:cNvPr id="332811" name="Text Box 11"/>
          <p:cNvSpPr txBox="1">
            <a:spLocks noChangeArrowheads="1"/>
          </p:cNvSpPr>
          <p:nvPr/>
        </p:nvSpPr>
        <p:spPr bwMode="auto">
          <a:xfrm>
            <a:off x="0" y="1"/>
            <a:ext cx="8982075" cy="1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en-GB" sz="2400" dirty="0">
                <a:solidFill>
                  <a:srgbClr val="FFC000"/>
                </a:solidFill>
                <a:latin typeface="OpenDyslexicAlta" pitchFamily="50" charset="0"/>
              </a:rPr>
              <a:t>An energy flow diagram shows the input and output energies for a device. </a:t>
            </a:r>
          </a:p>
          <a:p>
            <a:pPr>
              <a:spcBef>
                <a:spcPct val="30000"/>
              </a:spcBef>
            </a:pPr>
            <a:r>
              <a:rPr lang="en-GB" sz="2400" dirty="0">
                <a:solidFill>
                  <a:srgbClr val="FFC000"/>
                </a:solidFill>
                <a:latin typeface="OpenDyslexicAlta" pitchFamily="50" charset="0"/>
              </a:rPr>
              <a:t>This includes all the </a:t>
            </a:r>
            <a:r>
              <a:rPr lang="en-GB" sz="2400" dirty="0">
                <a:solidFill>
                  <a:srgbClr val="FFFF00"/>
                </a:solidFill>
                <a:latin typeface="OpenDyslexicAlta" pitchFamily="50" charset="0"/>
              </a:rPr>
              <a:t>USEFUL AND WASTED </a:t>
            </a:r>
            <a:r>
              <a:rPr lang="en-GB" sz="2400" dirty="0">
                <a:solidFill>
                  <a:srgbClr val="FFC000"/>
                </a:solidFill>
                <a:latin typeface="OpenDyslexicAlta" pitchFamily="50" charset="0"/>
              </a:rPr>
              <a:t>forms of energy.</a:t>
            </a:r>
          </a:p>
        </p:txBody>
      </p:sp>
      <p:sp>
        <p:nvSpPr>
          <p:cNvPr id="332824" name="Line 24"/>
          <p:cNvSpPr>
            <a:spLocks noChangeShapeType="1"/>
          </p:cNvSpPr>
          <p:nvPr/>
        </p:nvSpPr>
        <p:spPr bwMode="auto">
          <a:xfrm>
            <a:off x="3851276" y="4105275"/>
            <a:ext cx="1439863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332818" name="Rectangle 18"/>
          <p:cNvSpPr>
            <a:spLocks noChangeArrowheads="1"/>
          </p:cNvSpPr>
          <p:nvPr/>
        </p:nvSpPr>
        <p:spPr bwMode="auto">
          <a:xfrm>
            <a:off x="323528" y="1851670"/>
            <a:ext cx="2016224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en-GB" sz="2000">
                <a:latin typeface="OpenDyslexicAlta" pitchFamily="50" charset="0"/>
              </a:rPr>
              <a:t>For example, in a </a:t>
            </a:r>
            <a:r>
              <a:rPr lang="en-GB" sz="2000" b="1" i="1">
                <a:latin typeface="OpenDyslexicAlta" pitchFamily="50" charset="0"/>
              </a:rPr>
              <a:t>television</a:t>
            </a:r>
            <a:r>
              <a:rPr lang="en-GB" sz="2000">
                <a:latin typeface="OpenDyslexicAlta" pitchFamily="50" charset="0"/>
              </a:rPr>
              <a:t>:</a:t>
            </a:r>
          </a:p>
        </p:txBody>
      </p:sp>
      <p:pic>
        <p:nvPicPr>
          <p:cNvPr id="11266" name="Picture 2" descr="isle of dogs watching tv GIF by Fox Searchlight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563638"/>
            <a:ext cx="3456384" cy="172819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07" grpId="0" autoUpdateAnimBg="0"/>
      <p:bldP spid="332808" grpId="0" autoUpdateAnimBg="0"/>
      <p:bldP spid="332809" grpId="0" autoUpdateAnimBg="0"/>
      <p:bldP spid="332810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0" y="1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Ins="0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GB" sz="2400" dirty="0">
                <a:solidFill>
                  <a:srgbClr val="FFC000"/>
                </a:solidFill>
                <a:latin typeface="OpenDyslexicAlta" pitchFamily="50" charset="0"/>
              </a:rPr>
              <a:t>Many household objects are designed to transform energy from one form into another useful form.</a:t>
            </a:r>
          </a:p>
        </p:txBody>
      </p:sp>
      <p:sp>
        <p:nvSpPr>
          <p:cNvPr id="413698" name="Text Box 2"/>
          <p:cNvSpPr txBox="1">
            <a:spLocks noChangeArrowheads="1"/>
          </p:cNvSpPr>
          <p:nvPr/>
        </p:nvSpPr>
        <p:spPr bwMode="auto">
          <a:xfrm>
            <a:off x="1187624" y="3723878"/>
            <a:ext cx="2117054" cy="114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GB" sz="4000" b="1" i="1" dirty="0">
                <a:solidFill>
                  <a:srgbClr val="99FF33"/>
                </a:solidFill>
              </a:rPr>
              <a:t>electrical</a:t>
            </a:r>
          </a:p>
          <a:p>
            <a:pPr algn="ctr" eaLnBrk="1" hangingPunct="1">
              <a:lnSpc>
                <a:spcPct val="85000"/>
              </a:lnSpc>
            </a:pPr>
            <a:r>
              <a:rPr lang="en-GB" sz="4000" b="1" i="1" dirty="0">
                <a:solidFill>
                  <a:srgbClr val="99FF33"/>
                </a:solidFill>
              </a:rPr>
              <a:t>energy</a:t>
            </a:r>
          </a:p>
        </p:txBody>
      </p:sp>
      <p:sp>
        <p:nvSpPr>
          <p:cNvPr id="413699" name="Text Box 3"/>
          <p:cNvSpPr txBox="1">
            <a:spLocks noChangeArrowheads="1"/>
          </p:cNvSpPr>
          <p:nvPr/>
        </p:nvSpPr>
        <p:spPr bwMode="auto">
          <a:xfrm>
            <a:off x="4903905" y="3723878"/>
            <a:ext cx="4240095" cy="114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GB" sz="4000" b="1" i="1" dirty="0">
                <a:solidFill>
                  <a:srgbClr val="CC00CC"/>
                </a:solidFill>
              </a:rPr>
              <a:t>Kinetic (motion), sound &amp; heat</a:t>
            </a:r>
          </a:p>
        </p:txBody>
      </p:sp>
      <p:sp>
        <p:nvSpPr>
          <p:cNvPr id="413711" name="Line 15"/>
          <p:cNvSpPr>
            <a:spLocks noChangeShapeType="1"/>
          </p:cNvSpPr>
          <p:nvPr/>
        </p:nvSpPr>
        <p:spPr bwMode="auto">
          <a:xfrm>
            <a:off x="3491880" y="4227934"/>
            <a:ext cx="1439863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413708" name="Rectangle 12"/>
          <p:cNvSpPr>
            <a:spLocks noChangeArrowheads="1"/>
          </p:cNvSpPr>
          <p:nvPr/>
        </p:nvSpPr>
        <p:spPr bwMode="auto">
          <a:xfrm>
            <a:off x="0" y="987574"/>
            <a:ext cx="9144000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>
                <a:latin typeface="OpenDyslexicAlta" pitchFamily="50" charset="0"/>
              </a:rPr>
              <a:t>What energy transformation is an </a:t>
            </a:r>
            <a:r>
              <a:rPr lang="en-GB" sz="2400" b="1" i="1" dirty="0">
                <a:solidFill>
                  <a:srgbClr val="00CCFF"/>
                </a:solidFill>
                <a:latin typeface="OpenDyslexicAlta" pitchFamily="50" charset="0"/>
              </a:rPr>
              <a:t>electric fan</a:t>
            </a:r>
            <a:r>
              <a:rPr lang="en-GB" sz="2400" dirty="0">
                <a:solidFill>
                  <a:srgbClr val="00CCFF"/>
                </a:solidFill>
                <a:latin typeface="OpenDyslexicAlta" pitchFamily="50" charset="0"/>
              </a:rPr>
              <a:t> </a:t>
            </a:r>
            <a:r>
              <a:rPr lang="en-GB" sz="2400" dirty="0">
                <a:latin typeface="OpenDyslexicAlta" pitchFamily="50" charset="0"/>
              </a:rPr>
              <a:t>designed to carry out?</a:t>
            </a:r>
          </a:p>
        </p:txBody>
      </p:sp>
      <p:pic>
        <p:nvPicPr>
          <p:cNvPr id="19458" name="Picture 2" descr="cat fan 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861" y="1779662"/>
            <a:ext cx="2581275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3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3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3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698" grpId="0" autoUpdateAnimBg="0"/>
      <p:bldP spid="413699" grpId="0" autoUpdateAnimBg="0"/>
      <p:bldP spid="413711" grpId="0" animBg="1"/>
      <p:bldP spid="413708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Text Box 2"/>
          <p:cNvSpPr txBox="1">
            <a:spLocks noChangeArrowheads="1"/>
          </p:cNvSpPr>
          <p:nvPr/>
        </p:nvSpPr>
        <p:spPr bwMode="auto">
          <a:xfrm>
            <a:off x="1773573" y="3820716"/>
            <a:ext cx="2117054" cy="114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GB" sz="4000" b="1" i="1" dirty="0">
                <a:solidFill>
                  <a:srgbClr val="99FF33"/>
                </a:solidFill>
              </a:rPr>
              <a:t>electrical</a:t>
            </a:r>
          </a:p>
          <a:p>
            <a:pPr algn="ctr" eaLnBrk="1" hangingPunct="1">
              <a:lnSpc>
                <a:spcPct val="85000"/>
              </a:lnSpc>
            </a:pPr>
            <a:r>
              <a:rPr lang="en-GB" sz="4000" b="1" i="1" dirty="0">
                <a:solidFill>
                  <a:srgbClr val="99FF33"/>
                </a:solidFill>
              </a:rPr>
              <a:t>energy</a:t>
            </a:r>
          </a:p>
        </p:txBody>
      </p:sp>
      <p:sp>
        <p:nvSpPr>
          <p:cNvPr id="415756" name="Line 12"/>
          <p:cNvSpPr>
            <a:spLocks noChangeShapeType="1"/>
          </p:cNvSpPr>
          <p:nvPr/>
        </p:nvSpPr>
        <p:spPr bwMode="auto">
          <a:xfrm>
            <a:off x="3857626" y="4177904"/>
            <a:ext cx="1439863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415748" name="Text Box 4"/>
          <p:cNvSpPr txBox="1">
            <a:spLocks noChangeArrowheads="1"/>
          </p:cNvSpPr>
          <p:nvPr/>
        </p:nvSpPr>
        <p:spPr bwMode="auto">
          <a:xfrm>
            <a:off x="5292518" y="3821906"/>
            <a:ext cx="3851481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GB" sz="4000" b="1" i="1" dirty="0">
                <a:solidFill>
                  <a:srgbClr val="CC00CC"/>
                </a:solidFill>
              </a:rPr>
              <a:t>Sound &amp; heat</a:t>
            </a:r>
          </a:p>
        </p:txBody>
      </p:sp>
      <p:sp>
        <p:nvSpPr>
          <p:cNvPr id="415749" name="Text Box 5"/>
          <p:cNvSpPr txBox="1">
            <a:spLocks noChangeArrowheads="1"/>
          </p:cNvSpPr>
          <p:nvPr/>
        </p:nvSpPr>
        <p:spPr bwMode="auto">
          <a:xfrm>
            <a:off x="0" y="0"/>
            <a:ext cx="95405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>
                <a:latin typeface="OpenDyslexicAlta" pitchFamily="50" charset="0"/>
              </a:rPr>
              <a:t>What energy transformation are these </a:t>
            </a:r>
            <a:r>
              <a:rPr lang="en-GB" sz="2400" b="1" i="1" dirty="0">
                <a:solidFill>
                  <a:srgbClr val="00CCFF"/>
                </a:solidFill>
                <a:latin typeface="OpenDyslexicAlta" pitchFamily="50" charset="0"/>
              </a:rPr>
              <a:t>speakers</a:t>
            </a:r>
            <a:r>
              <a:rPr lang="en-GB" sz="2400" dirty="0">
                <a:solidFill>
                  <a:srgbClr val="00CCFF"/>
                </a:solidFill>
                <a:latin typeface="OpenDyslexicAlta" pitchFamily="50" charset="0"/>
              </a:rPr>
              <a:t> </a:t>
            </a:r>
            <a:r>
              <a:rPr lang="en-GB" sz="2400" dirty="0">
                <a:latin typeface="OpenDyslexicAlta" pitchFamily="50" charset="0"/>
              </a:rPr>
              <a:t>designed to carry out? </a:t>
            </a:r>
          </a:p>
        </p:txBody>
      </p:sp>
      <p:pic>
        <p:nvPicPr>
          <p:cNvPr id="16386" name="Picture 2" descr="fireworks sound 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131590"/>
            <a:ext cx="4176464" cy="233882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6" grpId="0" autoUpdateAnimBg="0"/>
      <p:bldP spid="415756" grpId="0" animBg="1"/>
      <p:bldP spid="415748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6" name="Text Box 4"/>
          <p:cNvSpPr txBox="1">
            <a:spLocks noChangeArrowheads="1"/>
          </p:cNvSpPr>
          <p:nvPr/>
        </p:nvSpPr>
        <p:spPr bwMode="auto">
          <a:xfrm>
            <a:off x="0" y="0"/>
            <a:ext cx="864095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>
                <a:latin typeface="OpenDyslexicAlta" pitchFamily="50" charset="0"/>
              </a:rPr>
              <a:t>What energy transformation are </a:t>
            </a:r>
            <a:r>
              <a:rPr lang="en-GB" sz="2400" b="1" i="1" dirty="0">
                <a:solidFill>
                  <a:srgbClr val="00CCFF"/>
                </a:solidFill>
                <a:latin typeface="OpenDyslexicAlta" pitchFamily="50" charset="0"/>
              </a:rPr>
              <a:t>wind turbines</a:t>
            </a:r>
            <a:r>
              <a:rPr lang="en-GB" sz="2400" dirty="0">
                <a:solidFill>
                  <a:srgbClr val="00CCFF"/>
                </a:solidFill>
                <a:latin typeface="OpenDyslexicAlta" pitchFamily="50" charset="0"/>
              </a:rPr>
              <a:t> </a:t>
            </a:r>
            <a:r>
              <a:rPr lang="en-GB" sz="2400" dirty="0">
                <a:latin typeface="OpenDyslexicAlta" pitchFamily="50" charset="0"/>
              </a:rPr>
              <a:t>in a wind farm designed to carry out? </a:t>
            </a:r>
          </a:p>
        </p:txBody>
      </p:sp>
      <p:sp>
        <p:nvSpPr>
          <p:cNvPr id="417794" name="Text Box 2"/>
          <p:cNvSpPr txBox="1">
            <a:spLocks noChangeArrowheads="1"/>
          </p:cNvSpPr>
          <p:nvPr/>
        </p:nvSpPr>
        <p:spPr bwMode="auto">
          <a:xfrm>
            <a:off x="1259632" y="3723878"/>
            <a:ext cx="1651414" cy="114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GB" sz="4000" b="1" i="1" dirty="0">
                <a:solidFill>
                  <a:srgbClr val="99FF33"/>
                </a:solidFill>
              </a:rPr>
              <a:t>kinetic</a:t>
            </a:r>
          </a:p>
          <a:p>
            <a:pPr algn="ctr" eaLnBrk="1" hangingPunct="1">
              <a:lnSpc>
                <a:spcPct val="85000"/>
              </a:lnSpc>
            </a:pPr>
            <a:r>
              <a:rPr lang="en-GB" sz="4000" b="1" i="1" dirty="0">
                <a:solidFill>
                  <a:srgbClr val="99FF33"/>
                </a:solidFill>
              </a:rPr>
              <a:t>energy</a:t>
            </a:r>
          </a:p>
        </p:txBody>
      </p:sp>
      <p:sp>
        <p:nvSpPr>
          <p:cNvPr id="417795" name="Text Box 3"/>
          <p:cNvSpPr txBox="1">
            <a:spLocks noChangeArrowheads="1"/>
          </p:cNvSpPr>
          <p:nvPr/>
        </p:nvSpPr>
        <p:spPr bwMode="auto">
          <a:xfrm>
            <a:off x="4716016" y="3826669"/>
            <a:ext cx="4427984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GB" sz="4000" b="1" i="1" dirty="0">
                <a:solidFill>
                  <a:srgbClr val="CC00CC"/>
                </a:solidFill>
              </a:rPr>
              <a:t>Kinetic (motion), electrical &amp; heat</a:t>
            </a:r>
          </a:p>
        </p:txBody>
      </p:sp>
      <p:sp>
        <p:nvSpPr>
          <p:cNvPr id="417804" name="Line 12"/>
          <p:cNvSpPr>
            <a:spLocks noChangeShapeType="1"/>
          </p:cNvSpPr>
          <p:nvPr/>
        </p:nvSpPr>
        <p:spPr bwMode="auto">
          <a:xfrm>
            <a:off x="3131840" y="4227934"/>
            <a:ext cx="1439863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AU"/>
          </a:p>
        </p:txBody>
      </p:sp>
      <p:pic>
        <p:nvPicPr>
          <p:cNvPr id="14338" name="Picture 2" descr="windmill 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5112" y="771550"/>
            <a:ext cx="1905000" cy="2857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7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7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4" grpId="0" autoUpdateAnimBg="0"/>
      <p:bldP spid="417795" grpId="0" autoUpdateAnimBg="0"/>
      <p:bldP spid="41780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87624" y="4371950"/>
            <a:ext cx="1584176" cy="771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995936" y="4155926"/>
            <a:ext cx="1368152" cy="9875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6300192" y="4155926"/>
            <a:ext cx="2016224" cy="9875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3595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08504" cy="5143500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AU" sz="4000" b="1" dirty="0">
                <a:solidFill>
                  <a:srgbClr val="FFC000"/>
                </a:solidFill>
                <a:latin typeface="OpenDyslexicAlta" pitchFamily="50" charset="0"/>
              </a:rPr>
              <a:t>COMPLETE THIS NOW! </a:t>
            </a:r>
          </a:p>
          <a:p>
            <a:pPr>
              <a:buNone/>
            </a:pPr>
            <a:r>
              <a:rPr lang="en-AU" sz="2600" b="1" dirty="0">
                <a:solidFill>
                  <a:srgbClr val="FFC000"/>
                </a:solidFill>
                <a:latin typeface="OpenDyslexicAlta" pitchFamily="50" charset="0"/>
              </a:rPr>
              <a:t>In your science notebook </a:t>
            </a:r>
            <a:r>
              <a:rPr lang="en-AU" sz="2600" b="1" dirty="0">
                <a:solidFill>
                  <a:srgbClr val="00FFFF"/>
                </a:solidFill>
                <a:latin typeface="OpenDyslexicAlta" pitchFamily="50" charset="0"/>
              </a:rPr>
              <a:t>draw energy transformation diagrams </a:t>
            </a:r>
            <a:r>
              <a:rPr lang="en-AU" sz="2600" b="1" dirty="0">
                <a:solidFill>
                  <a:srgbClr val="FFC000"/>
                </a:solidFill>
                <a:latin typeface="OpenDyslexicAlta" pitchFamily="50" charset="0"/>
              </a:rPr>
              <a:t>for each of the following:</a:t>
            </a:r>
          </a:p>
          <a:p>
            <a:pPr marL="514350" indent="-514350">
              <a:buAutoNum type="arabicParenR"/>
            </a:pPr>
            <a:r>
              <a:rPr lang="en-AU" sz="2800" b="1" dirty="0">
                <a:latin typeface="OpenDyslexicAlta" pitchFamily="50" charset="0"/>
              </a:rPr>
              <a:t>Egg dropped from a balcony</a:t>
            </a:r>
          </a:p>
          <a:p>
            <a:pPr marL="514350" indent="-514350">
              <a:buAutoNum type="arabicParenR"/>
            </a:pPr>
            <a:r>
              <a:rPr lang="en-AU" sz="2800" b="1" dirty="0">
                <a:solidFill>
                  <a:srgbClr val="99FF33"/>
                </a:solidFill>
                <a:latin typeface="OpenDyslexicAlta" pitchFamily="50" charset="0"/>
              </a:rPr>
              <a:t>Fuel rocket launched into the air</a:t>
            </a:r>
          </a:p>
          <a:p>
            <a:pPr marL="514350" indent="-514350">
              <a:buAutoNum type="arabicParenR"/>
            </a:pPr>
            <a:r>
              <a:rPr lang="en-AU" sz="2800" b="1" dirty="0">
                <a:latin typeface="OpenDyslexicAlta" pitchFamily="50" charset="0"/>
              </a:rPr>
              <a:t>Person cycling</a:t>
            </a:r>
          </a:p>
          <a:p>
            <a:pPr marL="514350" indent="-514350">
              <a:buAutoNum type="arabicParenR"/>
            </a:pPr>
            <a:r>
              <a:rPr lang="en-AU" sz="2800" b="1" dirty="0">
                <a:solidFill>
                  <a:srgbClr val="99FF33"/>
                </a:solidFill>
                <a:latin typeface="OpenDyslexicAlta" pitchFamily="50" charset="0"/>
              </a:rPr>
              <a:t>Fireworks exploding</a:t>
            </a:r>
          </a:p>
          <a:p>
            <a:pPr marL="514350" indent="-514350">
              <a:buAutoNum type="arabicParenR"/>
            </a:pPr>
            <a:r>
              <a:rPr lang="en-AU" sz="2800" b="1" dirty="0">
                <a:latin typeface="OpenDyslexicAlta" pitchFamily="50" charset="0"/>
              </a:rPr>
              <a:t>Toaster pushed down to cook toast</a:t>
            </a:r>
          </a:p>
          <a:p>
            <a:pPr marL="514350" indent="-514350">
              <a:buAutoNum type="arabicParenR"/>
            </a:pPr>
            <a:r>
              <a:rPr lang="en-AU" sz="2800" b="1" dirty="0">
                <a:solidFill>
                  <a:srgbClr val="99FF33"/>
                </a:solidFill>
                <a:latin typeface="OpenDyslexicAlta" pitchFamily="50" charset="0"/>
              </a:rPr>
              <a:t>Battery operated torch switch on</a:t>
            </a:r>
          </a:p>
          <a:p>
            <a:pPr marL="514350" indent="-514350">
              <a:buAutoNum type="arabicParenR"/>
            </a:pPr>
            <a:r>
              <a:rPr lang="en-AU" sz="2800" b="1" dirty="0">
                <a:latin typeface="OpenDyslexicAlta" pitchFamily="50" charset="0"/>
              </a:rPr>
              <a:t>Solar powered fan switched on</a:t>
            </a:r>
          </a:p>
        </p:txBody>
      </p:sp>
    </p:spTree>
    <p:extLst>
      <p:ext uri="{BB962C8B-B14F-4D97-AF65-F5344CB8AC3E}">
        <p14:creationId xmlns:p14="http://schemas.microsoft.com/office/powerpoint/2010/main" val="29940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Kinetic Energy Demonstrated with Crashing Spheres | Arbor Scientific">
            <a:hlinkClick r:id="" action="ppaction://media"/>
            <a:extLst>
              <a:ext uri="{FF2B5EF4-FFF2-40B4-BE49-F238E27FC236}">
                <a16:creationId xmlns:a16="http://schemas.microsoft.com/office/drawing/2014/main" id="{6669DB1D-58F8-4527-A51E-11B2ABCD75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55576" y="1417462"/>
            <a:ext cx="4085976" cy="230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A29B98-AE74-47E0-99D2-9BFEBBEE6471}"/>
              </a:ext>
            </a:extLst>
          </p:cNvPr>
          <p:cNvSpPr txBox="1"/>
          <p:nvPr/>
        </p:nvSpPr>
        <p:spPr>
          <a:xfrm>
            <a:off x="467544" y="41151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https://youtu.be/69T9qnIIrJA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164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582428" cy="3435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3363838"/>
            <a:ext cx="6107598" cy="1353691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51520" y="339502"/>
          <a:ext cx="8640960" cy="439248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9061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NAME</a:t>
                      </a:r>
                      <a:r>
                        <a:rPr lang="en-AU" sz="2400" baseline="0" dirty="0"/>
                        <a:t> OF STATION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STARTING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FINISHING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06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06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06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06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06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06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06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808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0"/>
            <a:ext cx="7024744" cy="857250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FF6600"/>
                </a:solidFill>
                <a:latin typeface="Baveuse" pitchFamily="2" charset="0"/>
              </a:rPr>
              <a:t>REVIEW TIME!!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97564"/>
            <a:ext cx="8424936" cy="3888432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AU" b="1" dirty="0">
                <a:solidFill>
                  <a:srgbClr val="FF0000"/>
                </a:solidFill>
                <a:latin typeface="OpenDyslexicAlta" pitchFamily="50" charset="0"/>
              </a:rPr>
              <a:t>1.</a:t>
            </a:r>
            <a:r>
              <a:rPr lang="en-AU" dirty="0">
                <a:solidFill>
                  <a:srgbClr val="000000"/>
                </a:solidFill>
                <a:latin typeface="OpenDyslexicAlta" pitchFamily="50" charset="0"/>
              </a:rPr>
              <a:t> </a:t>
            </a:r>
            <a:r>
              <a:rPr lang="en-AU" dirty="0">
                <a:latin typeface="OpenDyslexicAlta" pitchFamily="50" charset="0"/>
              </a:rPr>
              <a:t>Use an example to </a:t>
            </a:r>
            <a:r>
              <a:rPr lang="en-AU" b="1" dirty="0">
                <a:latin typeface="OpenDyslexicAlta" pitchFamily="50" charset="0"/>
              </a:rPr>
              <a:t>explain </a:t>
            </a:r>
            <a:r>
              <a:rPr lang="en-AU" dirty="0">
                <a:latin typeface="OpenDyslexicAlta" pitchFamily="50" charset="0"/>
              </a:rPr>
              <a:t>what is meant by the term </a:t>
            </a:r>
            <a:r>
              <a:rPr lang="en-AU" sz="2800" i="1" dirty="0">
                <a:latin typeface="OpenDyslexicAlta" pitchFamily="50" charset="0"/>
              </a:rPr>
              <a:t>energy transformation</a:t>
            </a:r>
            <a:r>
              <a:rPr lang="en-AU" dirty="0">
                <a:latin typeface="OpenDyslexicAlta" pitchFamily="50" charset="0"/>
              </a:rPr>
              <a:t>.</a:t>
            </a:r>
          </a:p>
          <a:p>
            <a:pPr marL="68580" indent="0">
              <a:buNone/>
            </a:pPr>
            <a:endParaRPr lang="en-AU" dirty="0">
              <a:latin typeface="OpenDyslexicAlta" pitchFamily="50" charset="0"/>
            </a:endParaRPr>
          </a:p>
          <a:p>
            <a:pPr marL="68580" indent="0">
              <a:buNone/>
            </a:pPr>
            <a:r>
              <a:rPr lang="en-AU" sz="2800" b="1" dirty="0">
                <a:solidFill>
                  <a:srgbClr val="FF0000"/>
                </a:solidFill>
                <a:latin typeface="OpenDyslexicAlta" pitchFamily="50" charset="0"/>
              </a:rPr>
              <a:t>2.  </a:t>
            </a:r>
            <a:r>
              <a:rPr lang="en-AU" b="1" dirty="0">
                <a:latin typeface="OpenDyslexicAlta" pitchFamily="50" charset="0"/>
              </a:rPr>
              <a:t>Describe </a:t>
            </a:r>
            <a:r>
              <a:rPr lang="en-AU" dirty="0">
                <a:latin typeface="OpenDyslexicAlta" pitchFamily="50" charset="0"/>
              </a:rPr>
              <a:t>the energy transformation(s) that take place when you cook popcorn in a microwave oven.</a:t>
            </a:r>
            <a:endParaRPr lang="en-AU" b="1" dirty="0">
              <a:latin typeface="OpenDyslexicAlt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0222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79512" y="249492"/>
            <a:ext cx="8712968" cy="1134126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FF0000"/>
                </a:solidFill>
                <a:latin typeface="Comic Sans MS" pitchFamily="66" charset="0"/>
              </a:rPr>
              <a:t>3. </a:t>
            </a:r>
            <a:r>
              <a:rPr lang="en-AU" dirty="0">
                <a:solidFill>
                  <a:schemeClr val="tx1"/>
                </a:solidFill>
                <a:latin typeface="Comic Sans MS" pitchFamily="66" charset="0"/>
              </a:rPr>
              <a:t>Use </a:t>
            </a:r>
            <a:r>
              <a:rPr lang="en-AU" b="0" dirty="0">
                <a:solidFill>
                  <a:schemeClr val="tx1"/>
                </a:solidFill>
                <a:latin typeface="Comic Sans MS" pitchFamily="66" charset="0"/>
              </a:rPr>
              <a:t>your knowledge of energy transformations to match the situations </a:t>
            </a:r>
            <a:r>
              <a:rPr lang="en-AU" dirty="0">
                <a:solidFill>
                  <a:srgbClr val="FF0000"/>
                </a:solidFill>
                <a:latin typeface="Comic Sans MS" pitchFamily="66" charset="0"/>
              </a:rPr>
              <a:t>a – d </a:t>
            </a:r>
            <a:r>
              <a:rPr lang="en-AU" b="0" dirty="0">
                <a:solidFill>
                  <a:schemeClr val="tx1"/>
                </a:solidFill>
                <a:latin typeface="Comic Sans MS" pitchFamily="66" charset="0"/>
              </a:rPr>
              <a:t>below with the appropriate energy transformations </a:t>
            </a:r>
            <a:r>
              <a:rPr lang="en-AU" dirty="0" err="1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AU" dirty="0">
                <a:solidFill>
                  <a:srgbClr val="FF0000"/>
                </a:solidFill>
                <a:latin typeface="Comic Sans MS" pitchFamily="66" charset="0"/>
              </a:rPr>
              <a:t>–iv</a:t>
            </a:r>
            <a:r>
              <a:rPr lang="en-AU" b="0" dirty="0">
                <a:solidFill>
                  <a:schemeClr val="tx1"/>
                </a:solidFill>
                <a:latin typeface="Comic Sans MS" pitchFamily="66" charset="0"/>
              </a:rPr>
              <a:t>.</a:t>
            </a:r>
            <a:endParaRPr lang="en-AU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3528" y="1599642"/>
            <a:ext cx="3744416" cy="3240360"/>
          </a:xfrm>
        </p:spPr>
        <p:txBody>
          <a:bodyPr>
            <a:normAutofit fontScale="77500" lnSpcReduction="20000"/>
          </a:bodyPr>
          <a:lstStyle/>
          <a:p>
            <a:pPr marL="68580" indent="0">
              <a:lnSpc>
                <a:spcPct val="12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a</a:t>
            </a:r>
            <a:r>
              <a:rPr lang="en-AU" sz="28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You ride a bike.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b </a:t>
            </a:r>
            <a:r>
              <a:rPr lang="en-AU" b="1" dirty="0">
                <a:latin typeface="Utopia-Regular"/>
              </a:rPr>
              <a:t>A wind-up toy car travels across the floor.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c</a:t>
            </a:r>
            <a:r>
              <a:rPr lang="en-AU" sz="28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A boy swims in a pool.</a:t>
            </a:r>
          </a:p>
          <a:p>
            <a:pPr marL="68580" indent="0">
              <a:lnSpc>
                <a:spcPct val="12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d</a:t>
            </a:r>
            <a:r>
              <a:rPr lang="en-AU" sz="28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Wood burns in a fire.</a:t>
            </a:r>
            <a:endParaRPr lang="en-AU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283968" y="1545636"/>
            <a:ext cx="4536504" cy="3348372"/>
          </a:xfrm>
          <a:ln>
            <a:solidFill>
              <a:srgbClr val="990099"/>
            </a:solidFill>
          </a:ln>
        </p:spPr>
        <p:txBody>
          <a:bodyPr>
            <a:normAutofit fontScale="77500" lnSpcReduction="20000"/>
          </a:bodyPr>
          <a:lstStyle/>
          <a:p>
            <a:pPr marL="68580" indent="0">
              <a:lnSpc>
                <a:spcPct val="110000"/>
              </a:lnSpc>
              <a:buNone/>
            </a:pPr>
            <a:r>
              <a:rPr lang="en-AU" sz="2800" b="1" dirty="0" err="1">
                <a:solidFill>
                  <a:srgbClr val="FF0000"/>
                </a:solidFill>
                <a:latin typeface="Utopia-Regular"/>
              </a:rPr>
              <a:t>i</a:t>
            </a:r>
            <a:r>
              <a:rPr lang="en-AU" b="1" dirty="0">
                <a:latin typeface="Utopia-Regular"/>
              </a:rPr>
              <a:t> chemical energy </a:t>
            </a:r>
            <a:r>
              <a:rPr lang="en-AU" b="1" dirty="0">
                <a:latin typeface="Utopia-Regular"/>
                <a:sym typeface="Wingdings" pitchFamily="2" charset="2"/>
              </a:rPr>
              <a:t></a:t>
            </a:r>
            <a:r>
              <a:rPr lang="en-AU" sz="4000" b="1" dirty="0">
                <a:latin typeface="Symbol"/>
              </a:rPr>
              <a:t> </a:t>
            </a:r>
            <a:r>
              <a:rPr lang="en-AU" b="1" dirty="0">
                <a:latin typeface="Utopia-Regular"/>
              </a:rPr>
              <a:t>kinetic energy + sound energy + heat energy</a:t>
            </a:r>
          </a:p>
          <a:p>
            <a:pPr marL="68580" indent="0">
              <a:lnSpc>
                <a:spcPct val="11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ii</a:t>
            </a:r>
            <a:r>
              <a:rPr lang="en-AU" sz="28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chemical energy </a:t>
            </a:r>
            <a:r>
              <a:rPr lang="en-AU" b="1" dirty="0">
                <a:latin typeface="Utopia-Regular"/>
                <a:sym typeface="Wingdings" pitchFamily="2" charset="2"/>
              </a:rPr>
              <a:t></a:t>
            </a:r>
            <a:r>
              <a:rPr lang="en-AU" sz="4000" b="1" dirty="0">
                <a:latin typeface="Symbol"/>
              </a:rPr>
              <a:t> </a:t>
            </a:r>
            <a:r>
              <a:rPr lang="en-AU" b="1" dirty="0">
                <a:latin typeface="Utopia-Regular"/>
              </a:rPr>
              <a:t>heat energy + light energy + sound energy</a:t>
            </a:r>
          </a:p>
          <a:p>
            <a:pPr marL="68580" indent="0">
              <a:lnSpc>
                <a:spcPct val="11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iii</a:t>
            </a:r>
            <a:r>
              <a:rPr lang="en-AU" sz="28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elastic potential energy </a:t>
            </a:r>
            <a:r>
              <a:rPr lang="en-AU" b="1" dirty="0">
                <a:latin typeface="Symbol"/>
                <a:sym typeface="Wingdings" pitchFamily="2" charset="2"/>
              </a:rPr>
              <a:t></a:t>
            </a:r>
            <a:r>
              <a:rPr lang="en-AU" sz="4000" b="1" dirty="0">
                <a:latin typeface="Symbol"/>
              </a:rPr>
              <a:t> </a:t>
            </a:r>
            <a:r>
              <a:rPr lang="en-AU" b="1" dirty="0">
                <a:latin typeface="Utopia-Regular"/>
              </a:rPr>
              <a:t>kinetic energy + sound energy</a:t>
            </a:r>
          </a:p>
          <a:p>
            <a:pPr marL="68580" indent="0">
              <a:lnSpc>
                <a:spcPct val="110000"/>
              </a:lnSpc>
              <a:buNone/>
            </a:pPr>
            <a:r>
              <a:rPr lang="en-AU" sz="2800" b="1" dirty="0">
                <a:solidFill>
                  <a:srgbClr val="FF0000"/>
                </a:solidFill>
                <a:latin typeface="HelveticaNeueLTStd-Bd"/>
              </a:rPr>
              <a:t>iv</a:t>
            </a:r>
            <a:r>
              <a:rPr lang="en-AU" sz="2800" b="1" dirty="0">
                <a:latin typeface="HelveticaNeueLTStd-Bd"/>
              </a:rPr>
              <a:t> </a:t>
            </a:r>
            <a:r>
              <a:rPr lang="en-AU" b="1" dirty="0">
                <a:latin typeface="Utopia-Regular"/>
              </a:rPr>
              <a:t>chemical energy </a:t>
            </a:r>
            <a:r>
              <a:rPr lang="en-AU" b="1" dirty="0">
                <a:latin typeface="Utopia-Regular"/>
                <a:sym typeface="Wingdings" pitchFamily="2" charset="2"/>
              </a:rPr>
              <a:t></a:t>
            </a:r>
            <a:r>
              <a:rPr lang="en-AU" sz="4000" b="1" dirty="0">
                <a:latin typeface="Symbol"/>
              </a:rPr>
              <a:t> </a:t>
            </a:r>
            <a:r>
              <a:rPr lang="en-AU" b="1" dirty="0">
                <a:latin typeface="Utopia-Regular"/>
              </a:rPr>
              <a:t>kinetic energy + sound energy + heat energy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8197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5536" y="195486"/>
            <a:ext cx="8136904" cy="4644516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AU" sz="3600" b="1" dirty="0">
                <a:latin typeface="Bohemian typewriter" pitchFamily="2" charset="0"/>
              </a:rPr>
              <a:t>4. Construct </a:t>
            </a:r>
            <a:r>
              <a:rPr lang="en-AU" sz="3600" dirty="0">
                <a:latin typeface="Bohemian typewriter" pitchFamily="2" charset="0"/>
              </a:rPr>
              <a:t>a flow diagram to show the </a:t>
            </a:r>
            <a:r>
              <a:rPr lang="en-AU" sz="3600" u="sng" dirty="0">
                <a:latin typeface="Bohemian typewriter" pitchFamily="2" charset="0"/>
              </a:rPr>
              <a:t>energy changes</a:t>
            </a:r>
            <a:r>
              <a:rPr lang="en-AU" sz="3600" dirty="0">
                <a:latin typeface="Bohemian typewriter" pitchFamily="2" charset="0"/>
              </a:rPr>
              <a:t> that happen when you:</a:t>
            </a:r>
          </a:p>
          <a:p>
            <a:pPr marL="68580" indent="0">
              <a:buNone/>
            </a:pPr>
            <a:r>
              <a:rPr lang="en-AU" sz="4000" b="1" dirty="0">
                <a:solidFill>
                  <a:srgbClr val="FF0000"/>
                </a:solidFill>
                <a:latin typeface="Bohemian typewriter" pitchFamily="2" charset="0"/>
              </a:rPr>
              <a:t>a</a:t>
            </a:r>
            <a:r>
              <a:rPr lang="en-AU" sz="4000" b="1" dirty="0">
                <a:latin typeface="Bohemian typewriter" pitchFamily="2" charset="0"/>
              </a:rPr>
              <a:t> </a:t>
            </a:r>
            <a:r>
              <a:rPr lang="en-AU" sz="3600" dirty="0">
                <a:latin typeface="Bohemian typewriter" pitchFamily="2" charset="0"/>
              </a:rPr>
              <a:t>ring a doorbell</a:t>
            </a:r>
          </a:p>
          <a:p>
            <a:pPr marL="68580" indent="0">
              <a:buNone/>
            </a:pPr>
            <a:r>
              <a:rPr lang="en-AU" sz="4000" b="1" dirty="0">
                <a:solidFill>
                  <a:srgbClr val="FF0000"/>
                </a:solidFill>
                <a:latin typeface="Bohemian typewriter" pitchFamily="2" charset="0"/>
              </a:rPr>
              <a:t>b</a:t>
            </a:r>
            <a:r>
              <a:rPr lang="en-AU" sz="4000" b="1" dirty="0">
                <a:latin typeface="Bohemian typewriter" pitchFamily="2" charset="0"/>
              </a:rPr>
              <a:t> </a:t>
            </a:r>
            <a:r>
              <a:rPr lang="en-AU" sz="3600" dirty="0">
                <a:latin typeface="Bohemian typewriter" pitchFamily="2" charset="0"/>
              </a:rPr>
              <a:t>light a match</a:t>
            </a:r>
          </a:p>
          <a:p>
            <a:pPr marL="68580" indent="0">
              <a:buNone/>
            </a:pPr>
            <a:r>
              <a:rPr lang="en-AU" sz="4000" b="1" dirty="0">
                <a:solidFill>
                  <a:srgbClr val="FF0000"/>
                </a:solidFill>
                <a:latin typeface="Bohemian typewriter" pitchFamily="2" charset="0"/>
              </a:rPr>
              <a:t>c</a:t>
            </a:r>
            <a:r>
              <a:rPr lang="en-AU" sz="4000" b="1" dirty="0">
                <a:latin typeface="Bohemian typewriter" pitchFamily="2" charset="0"/>
              </a:rPr>
              <a:t> </a:t>
            </a:r>
            <a:r>
              <a:rPr lang="en-AU" sz="3600" dirty="0">
                <a:latin typeface="Bohemian typewriter" pitchFamily="2" charset="0"/>
              </a:rPr>
              <a:t>fall over</a:t>
            </a:r>
          </a:p>
        </p:txBody>
      </p:sp>
    </p:spTree>
    <p:extLst>
      <p:ext uri="{BB962C8B-B14F-4D97-AF65-F5344CB8AC3E}">
        <p14:creationId xmlns:p14="http://schemas.microsoft.com/office/powerpoint/2010/main" val="3106458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KINETIC AND POTENTIAL ENERGY SONG | Science Music Video">
            <a:hlinkClick r:id="" action="ppaction://media"/>
            <a:extLst>
              <a:ext uri="{FF2B5EF4-FFF2-40B4-BE49-F238E27FC236}">
                <a16:creationId xmlns:a16="http://schemas.microsoft.com/office/drawing/2014/main" id="{03C8B4BA-2DD0-43D8-B992-7FA9DA7E35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995686"/>
            <a:ext cx="5542190" cy="3131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5BDFB-B20C-4893-8E42-B2AFB2CDCE22}"/>
              </a:ext>
            </a:extLst>
          </p:cNvPr>
          <p:cNvSpPr txBox="1"/>
          <p:nvPr/>
        </p:nvSpPr>
        <p:spPr>
          <a:xfrm>
            <a:off x="323528" y="98757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https://youtu.be/St2q6oGO6xo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73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7148-11AE-4480-AE3D-87083410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8" y="0"/>
            <a:ext cx="9000492" cy="1653649"/>
          </a:xfrm>
        </p:spPr>
        <p:txBody>
          <a:bodyPr>
            <a:normAutofit fontScale="90000"/>
          </a:bodyPr>
          <a:lstStyle/>
          <a:p>
            <a:pPr algn="l"/>
            <a:r>
              <a:rPr lang="en-AU" sz="3600" b="1" dirty="0">
                <a:solidFill>
                  <a:srgbClr val="00FF00"/>
                </a:solidFill>
              </a:rPr>
              <a:t>MUSIC ON </a:t>
            </a:r>
            <a:r>
              <a:rPr lang="en-AU" sz="3600" b="1" dirty="0"/>
              <a:t>= Walk, don’t talk </a:t>
            </a:r>
            <a:br>
              <a:rPr lang="en-AU" sz="3600" b="1" dirty="0"/>
            </a:br>
            <a:r>
              <a:rPr lang="en-AU" sz="3600" b="1" dirty="0">
                <a:solidFill>
                  <a:srgbClr val="FF33CC"/>
                </a:solidFill>
              </a:rPr>
              <a:t>MUSIC OFF </a:t>
            </a:r>
            <a:r>
              <a:rPr lang="en-AU" sz="3600" b="1" dirty="0"/>
              <a:t>= </a:t>
            </a:r>
            <a:r>
              <a:rPr lang="en-AU" sz="3525" b="1" dirty="0"/>
              <a:t>Share with the person closest to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4FEB6-BAF5-4B2C-8AFF-9F0E74A6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1563638"/>
            <a:ext cx="8856984" cy="3438383"/>
          </a:xfrm>
        </p:spPr>
        <p:txBody>
          <a:bodyPr>
            <a:normAutofit fontScale="85000"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AU" dirty="0">
                <a:solidFill>
                  <a:srgbClr val="FFCC00"/>
                </a:solidFill>
                <a:latin typeface="OpenDyslexic" panose="00000500000000000000" pitchFamily="50" charset="0"/>
              </a:rPr>
              <a:t>What does </a:t>
            </a:r>
            <a:r>
              <a:rPr lang="en-AU" u="sng" dirty="0">
                <a:solidFill>
                  <a:srgbClr val="FFCC00"/>
                </a:solidFill>
                <a:latin typeface="OpenDyslexic" panose="00000500000000000000" pitchFamily="50" charset="0"/>
              </a:rPr>
              <a:t>energy transformation</a:t>
            </a:r>
            <a:r>
              <a:rPr lang="en-AU" dirty="0">
                <a:solidFill>
                  <a:srgbClr val="FFCC00"/>
                </a:solidFill>
                <a:latin typeface="OpenDyslexic" panose="00000500000000000000" pitchFamily="50" charset="0"/>
              </a:rPr>
              <a:t> mean?</a:t>
            </a:r>
          </a:p>
          <a:p>
            <a:pPr marL="385763" indent="-385763">
              <a:buFont typeface="+mj-lt"/>
              <a:buAutoNum type="arabicPeriod"/>
            </a:pPr>
            <a:r>
              <a:rPr lang="en-AU" dirty="0">
                <a:latin typeface="OpenDyslexic" panose="00000500000000000000" pitchFamily="50" charset="0"/>
              </a:rPr>
              <a:t>What has more KE – A car travelling 60km/hr or 80km/hr?</a:t>
            </a:r>
          </a:p>
          <a:p>
            <a:pPr marL="385763" indent="-385763">
              <a:buFont typeface="+mj-lt"/>
              <a:buAutoNum type="arabicPeriod"/>
            </a:pPr>
            <a:r>
              <a:rPr lang="en-AU" dirty="0">
                <a:solidFill>
                  <a:srgbClr val="FFCC00"/>
                </a:solidFill>
                <a:latin typeface="OpenDyslexic" panose="00000500000000000000" pitchFamily="50" charset="0"/>
              </a:rPr>
              <a:t>What type of energy does a magpie sitting in a tree have?</a:t>
            </a:r>
          </a:p>
          <a:p>
            <a:pPr marL="385763" indent="-385763">
              <a:buFont typeface="+mj-lt"/>
              <a:buAutoNum type="arabicPeriod"/>
            </a:pPr>
            <a:r>
              <a:rPr lang="en-AU" dirty="0">
                <a:latin typeface="OpenDyslexic" panose="00000500000000000000" pitchFamily="50" charset="0"/>
              </a:rPr>
              <a:t>Name 3 types of kinetic energy</a:t>
            </a:r>
          </a:p>
          <a:p>
            <a:pPr marL="385763" indent="-385763">
              <a:buFont typeface="+mj-lt"/>
              <a:buAutoNum type="arabicPeriod" startAt="4"/>
            </a:pPr>
            <a:r>
              <a:rPr lang="en-AU" dirty="0">
                <a:solidFill>
                  <a:srgbClr val="FFCC00"/>
                </a:solidFill>
                <a:latin typeface="OpenDyslexic" panose="00000500000000000000" pitchFamily="50" charset="0"/>
              </a:rPr>
              <a:t>Give one example of a type of potential energy you have used today.</a:t>
            </a:r>
          </a:p>
        </p:txBody>
      </p:sp>
    </p:spTree>
    <p:extLst>
      <p:ext uri="{BB962C8B-B14F-4D97-AF65-F5344CB8AC3E}">
        <p14:creationId xmlns:p14="http://schemas.microsoft.com/office/powerpoint/2010/main" val="97898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39502"/>
            <a:ext cx="8640960" cy="857250"/>
          </a:xfrm>
        </p:spPr>
        <p:txBody>
          <a:bodyPr>
            <a:noAutofit/>
          </a:bodyPr>
          <a:lstStyle/>
          <a:p>
            <a:pPr algn="ctr"/>
            <a:r>
              <a:rPr lang="en-AU" sz="4800" dirty="0">
                <a:solidFill>
                  <a:srgbClr val="FF33CC"/>
                </a:solidFill>
                <a:latin typeface="yorkwhiteletter" pitchFamily="2" charset="0"/>
              </a:rPr>
              <a:t>GRAVITATIONAL Potential Energy CALCULATIONS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13588"/>
            <a:ext cx="8892480" cy="3564396"/>
          </a:xfrm>
        </p:spPr>
        <p:txBody>
          <a:bodyPr>
            <a:normAutofit fontScale="70000" lnSpcReduction="20000"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AU" sz="7700" b="1" dirty="0">
                <a:solidFill>
                  <a:srgbClr val="00CC00"/>
                </a:solidFill>
                <a:latin typeface="Comic Sans MS" pitchFamily="66" charset="0"/>
              </a:rPr>
              <a:t>E</a:t>
            </a:r>
            <a:r>
              <a:rPr lang="en-AU" sz="7700" b="1" baseline="-25000" dirty="0">
                <a:solidFill>
                  <a:srgbClr val="00CC00"/>
                </a:solidFill>
                <a:latin typeface="Comic Sans MS" pitchFamily="66" charset="0"/>
              </a:rPr>
              <a:t>GP</a:t>
            </a:r>
            <a:r>
              <a:rPr lang="en-AU" sz="7700" b="1" dirty="0">
                <a:solidFill>
                  <a:srgbClr val="00CC00"/>
                </a:solidFill>
                <a:latin typeface="Comic Sans MS" pitchFamily="66" charset="0"/>
              </a:rPr>
              <a:t> = m </a:t>
            </a:r>
            <a:r>
              <a:rPr lang="en-AU" sz="6300" b="1" dirty="0">
                <a:solidFill>
                  <a:srgbClr val="00CC00"/>
                </a:solidFill>
                <a:latin typeface="Comic Sans MS" pitchFamily="66" charset="0"/>
              </a:rPr>
              <a:t>x </a:t>
            </a:r>
            <a:r>
              <a:rPr lang="en-AU" sz="7700" b="1" dirty="0">
                <a:solidFill>
                  <a:srgbClr val="00CC00"/>
                </a:solidFill>
                <a:latin typeface="Comic Sans MS" pitchFamily="66" charset="0"/>
              </a:rPr>
              <a:t>g </a:t>
            </a:r>
            <a:r>
              <a:rPr lang="en-AU" sz="6300" b="1" dirty="0">
                <a:solidFill>
                  <a:srgbClr val="00CC00"/>
                </a:solidFill>
                <a:latin typeface="Comic Sans MS" pitchFamily="66" charset="0"/>
              </a:rPr>
              <a:t>x </a:t>
            </a:r>
            <a:r>
              <a:rPr lang="en-AU" sz="7700" b="1" dirty="0">
                <a:solidFill>
                  <a:srgbClr val="00CC00"/>
                </a:solidFill>
                <a:latin typeface="Comic Sans MS" pitchFamily="66" charset="0"/>
              </a:rPr>
              <a:t>h</a:t>
            </a:r>
            <a:endParaRPr lang="en-AU" sz="7700" b="1" baseline="30000" dirty="0">
              <a:solidFill>
                <a:srgbClr val="00CC00"/>
              </a:solidFill>
              <a:latin typeface="Comic Sans MS" pitchFamily="66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E</a:t>
            </a:r>
            <a:r>
              <a:rPr lang="en-AU" sz="4000" b="1" baseline="-25000" dirty="0">
                <a:latin typeface="Comic Sans MS" pitchFamily="66" charset="0"/>
              </a:rPr>
              <a:t>GP</a:t>
            </a: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 = Gravitational potential energy</a:t>
            </a:r>
          </a:p>
          <a:p>
            <a:pPr>
              <a:lnSpc>
                <a:spcPct val="110000"/>
              </a:lnSpc>
              <a:buNone/>
            </a:pPr>
            <a:endParaRPr lang="en-AU" sz="400" b="1" dirty="0">
              <a:solidFill>
                <a:schemeClr val="tx1"/>
              </a:solidFill>
              <a:latin typeface="Comic Sans MS" pitchFamily="66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m = MASS (kg)</a:t>
            </a:r>
          </a:p>
          <a:p>
            <a:pPr>
              <a:lnSpc>
                <a:spcPct val="110000"/>
              </a:lnSpc>
              <a:buNone/>
            </a:pP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h = HEIGHT (metres)</a:t>
            </a:r>
          </a:p>
          <a:p>
            <a:pPr>
              <a:lnSpc>
                <a:spcPct val="110000"/>
              </a:lnSpc>
              <a:buNone/>
            </a:pPr>
            <a:r>
              <a:rPr lang="en-AU" sz="4000" b="1" dirty="0">
                <a:latin typeface="Comic Sans MS" pitchFamily="66" charset="0"/>
              </a:rPr>
              <a:t>g</a:t>
            </a: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 = acceleration due to gravity  </a:t>
            </a:r>
          </a:p>
          <a:p>
            <a:pPr>
              <a:lnSpc>
                <a:spcPct val="110000"/>
              </a:lnSpc>
              <a:buNone/>
            </a:pP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         (9.8m/s for Earth)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632848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AU" sz="6600" dirty="0">
                <a:solidFill>
                  <a:srgbClr val="FFFF00"/>
                </a:solidFill>
                <a:latin typeface="ArtBrush" pitchFamily="34" charset="0"/>
              </a:rPr>
              <a:t>Give these a go!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97564"/>
            <a:ext cx="8280920" cy="378042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AU" sz="3600" b="1" dirty="0">
                <a:solidFill>
                  <a:srgbClr val="FF0000"/>
                </a:solidFill>
                <a:latin typeface="OpenDyslexicAlta" pitchFamily="50" charset="0"/>
              </a:rPr>
              <a:t>Q 1) </a:t>
            </a:r>
            <a:r>
              <a:rPr lang="en-AU" sz="3600" b="1" dirty="0">
                <a:latin typeface="OpenDyslexicAlta" pitchFamily="50" charset="0"/>
              </a:rPr>
              <a:t>Calculate the GPE of a 30kg child when:</a:t>
            </a:r>
          </a:p>
          <a:p>
            <a:pPr marL="582930" indent="-514350">
              <a:buClr>
                <a:srgbClr val="FF0000"/>
              </a:buClr>
              <a:buAutoNum type="alphaLcParenR"/>
            </a:pPr>
            <a:r>
              <a:rPr lang="en-AU" sz="3600" b="1" dirty="0">
                <a:latin typeface="OpenDyslexicAlta" pitchFamily="50" charset="0"/>
              </a:rPr>
              <a:t>They are on top of a 2m slide</a:t>
            </a:r>
          </a:p>
          <a:p>
            <a:pPr marL="582930" indent="-514350">
              <a:buClr>
                <a:srgbClr val="FF0000"/>
              </a:buClr>
              <a:buAutoNum type="alphaLcParenR"/>
            </a:pPr>
            <a:endParaRPr lang="en-AU" sz="3600" b="1" dirty="0">
              <a:latin typeface="OpenDyslexicAlta" pitchFamily="50" charset="0"/>
            </a:endParaRPr>
          </a:p>
          <a:p>
            <a:pPr marL="582930" indent="-514350">
              <a:buClr>
                <a:srgbClr val="FF0000"/>
              </a:buClr>
              <a:buAutoNum type="alphaLcParenR"/>
            </a:pPr>
            <a:r>
              <a:rPr lang="en-AU" sz="3600" b="1" dirty="0">
                <a:latin typeface="OpenDyslexicAlta" pitchFamily="50" charset="0"/>
              </a:rPr>
              <a:t>They are sitting on the 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57504"/>
            <a:ext cx="8136904" cy="432048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AU" sz="3600" b="1" dirty="0">
                <a:solidFill>
                  <a:srgbClr val="FF0000"/>
                </a:solidFill>
                <a:latin typeface="OpenDyslexicAlta" pitchFamily="50" charset="0"/>
              </a:rPr>
              <a:t>Q 2) </a:t>
            </a:r>
            <a:r>
              <a:rPr lang="en-AU" sz="3600" b="1" dirty="0">
                <a:latin typeface="OpenDyslexicAlta" pitchFamily="50" charset="0"/>
              </a:rPr>
              <a:t>Calculate the GPE of a 0.45kg bird when:</a:t>
            </a:r>
          </a:p>
          <a:p>
            <a:pPr marL="582930" indent="-514350">
              <a:buClr>
                <a:srgbClr val="FF0000"/>
              </a:buClr>
              <a:buAutoNum type="alphaLcParenR"/>
            </a:pPr>
            <a:r>
              <a:rPr lang="en-AU" sz="3600" b="1" dirty="0">
                <a:latin typeface="OpenDyslexicAlta" pitchFamily="50" charset="0"/>
              </a:rPr>
              <a:t> It is flying 18m above the ground.</a:t>
            </a:r>
          </a:p>
          <a:p>
            <a:pPr marL="582930" indent="-514350">
              <a:buClr>
                <a:srgbClr val="FF0000"/>
              </a:buClr>
              <a:buAutoNum type="alphaLcParenR"/>
            </a:pPr>
            <a:endParaRPr lang="en-AU" sz="3600" b="1" dirty="0">
              <a:latin typeface="OpenDyslexicAlta" pitchFamily="50" charset="0"/>
            </a:endParaRPr>
          </a:p>
          <a:p>
            <a:pPr marL="582930" indent="-514350">
              <a:buClr>
                <a:srgbClr val="FF0000"/>
              </a:buClr>
              <a:buAutoNum type="alphaLcParenR"/>
            </a:pPr>
            <a:endParaRPr lang="en-AU" sz="3600" b="1" dirty="0">
              <a:latin typeface="OpenDyslexicAlta" pitchFamily="50" charset="0"/>
            </a:endParaRPr>
          </a:p>
          <a:p>
            <a:pPr marL="582930" indent="-514350">
              <a:buClr>
                <a:srgbClr val="FF0000"/>
              </a:buClr>
              <a:buAutoNum type="alphaLcParenR"/>
            </a:pPr>
            <a:r>
              <a:rPr lang="en-AU" sz="3600" b="1" dirty="0">
                <a:latin typeface="OpenDyslexicAlta" pitchFamily="50" charset="0"/>
              </a:rPr>
              <a:t>It is sitting on a branch 7m above the ground: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Related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5566"/>
            <a:ext cx="9144000" cy="42086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303499"/>
            <a:ext cx="687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The rollercoaster cart is 735kg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820" y="0"/>
            <a:ext cx="8484652" cy="2787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859782"/>
            <a:ext cx="6386518" cy="1656184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357504"/>
            <a:ext cx="8208912" cy="432048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AU" sz="4000" b="1" dirty="0">
                <a:solidFill>
                  <a:srgbClr val="FF0000"/>
                </a:solidFill>
                <a:latin typeface="OpenDyslexicAlta" pitchFamily="50" charset="0"/>
              </a:rPr>
              <a:t>CHALLENGE #1</a:t>
            </a:r>
          </a:p>
          <a:p>
            <a:pPr>
              <a:buNone/>
            </a:pPr>
            <a:r>
              <a:rPr lang="en-AU" sz="4000" b="1" dirty="0">
                <a:solidFill>
                  <a:srgbClr val="FF0000"/>
                </a:solidFill>
                <a:latin typeface="OpenDyslexicAlta" pitchFamily="50" charset="0"/>
              </a:rPr>
              <a:t>Q 3) </a:t>
            </a:r>
            <a:r>
              <a:rPr lang="en-AU" sz="4000" b="1" dirty="0">
                <a:latin typeface="OpenDyslexicAlta" pitchFamily="50" charset="0"/>
              </a:rPr>
              <a:t>Calculate the </a:t>
            </a:r>
            <a:r>
              <a:rPr lang="en-AU" sz="4000" b="1" u="sng" dirty="0">
                <a:solidFill>
                  <a:srgbClr val="00CCFF"/>
                </a:solidFill>
                <a:latin typeface="OpenDyslexicAlta" pitchFamily="50" charset="0"/>
              </a:rPr>
              <a:t>mass</a:t>
            </a:r>
            <a:r>
              <a:rPr lang="en-AU" sz="4000" b="1" dirty="0">
                <a:latin typeface="OpenDyslexicAlta" pitchFamily="50" charset="0"/>
              </a:rPr>
              <a:t> of a car being air-lifted 10m above the ground with GPE of 25,000J.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49492"/>
            <a:ext cx="8136904" cy="4428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AU" sz="4000" b="1" dirty="0">
                <a:solidFill>
                  <a:srgbClr val="FF0000"/>
                </a:solidFill>
                <a:latin typeface="OpenDyslexicAlta" pitchFamily="50" charset="0"/>
              </a:rPr>
              <a:t>CHALLENGE #2</a:t>
            </a:r>
          </a:p>
          <a:p>
            <a:pPr>
              <a:buNone/>
            </a:pPr>
            <a:r>
              <a:rPr lang="en-AU" sz="4000" b="1" dirty="0">
                <a:solidFill>
                  <a:srgbClr val="FF0000"/>
                </a:solidFill>
                <a:latin typeface="OpenDyslexicAlta" pitchFamily="50" charset="0"/>
              </a:rPr>
              <a:t>Q 4) </a:t>
            </a:r>
            <a:r>
              <a:rPr lang="en-AU" sz="4000" b="1" u="sng" dirty="0">
                <a:solidFill>
                  <a:srgbClr val="00CCFF"/>
                </a:solidFill>
                <a:latin typeface="OpenDyslexicAlta" pitchFamily="50" charset="0"/>
              </a:rPr>
              <a:t>How high</a:t>
            </a:r>
            <a:r>
              <a:rPr lang="en-AU" sz="4000" b="1" dirty="0">
                <a:solidFill>
                  <a:srgbClr val="00CCFF"/>
                </a:solidFill>
                <a:latin typeface="OpenDyslexicAlta" pitchFamily="50" charset="0"/>
              </a:rPr>
              <a:t> </a:t>
            </a:r>
            <a:r>
              <a:rPr lang="en-AU" sz="4000" b="1" dirty="0">
                <a:latin typeface="OpenDyslexicAlta" pitchFamily="50" charset="0"/>
              </a:rPr>
              <a:t>above the ground is a 1200kg cart sitting on top of a rollercoaster track if it has 75,500J GPE?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/>
          <p:cNvSpPr>
            <a:spLocks noChangeArrowheads="1"/>
          </p:cNvSpPr>
          <p:nvPr/>
        </p:nvSpPr>
        <p:spPr bwMode="auto">
          <a:xfrm>
            <a:off x="251520" y="195486"/>
            <a:ext cx="8424936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sz="32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OpenDyslexicAlta" pitchFamily="50" charset="0"/>
                <a:ea typeface="Times New Roman" pitchFamily="18" charset="0"/>
                <a:cs typeface="Arial" pitchFamily="34" charset="0"/>
              </a:rPr>
              <a:t>CHALLENGE 3: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AU" sz="2400" b="1" dirty="0">
              <a:latin typeface="OpenDyslexicAlta" pitchFamily="50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AU" sz="2800" b="1" dirty="0">
                <a:latin typeface="OpenDyslexicAlta" pitchFamily="50" charset="0"/>
                <a:cs typeface="Arial" pitchFamily="34" charset="0"/>
              </a:rPr>
              <a:t>A 0.5kg ball is dropped from a height of 3m.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AU" sz="2800" b="1" i="0" u="none" strike="noStrike" cap="none" normalizeH="0" baseline="0" dirty="0">
                <a:ln>
                  <a:noFill/>
                </a:ln>
                <a:effectLst/>
                <a:latin typeface="OpenDyslexicAlta" pitchFamily="50" charset="0"/>
                <a:cs typeface="Arial" pitchFamily="34" charset="0"/>
              </a:rPr>
              <a:t>Calculate</a:t>
            </a:r>
            <a:r>
              <a:rPr kumimoji="0" lang="en-AU" sz="2800" b="1" i="0" u="none" strike="noStrike" cap="none" normalizeH="0" dirty="0">
                <a:ln>
                  <a:noFill/>
                </a:ln>
                <a:effectLst/>
                <a:latin typeface="OpenDyslexicAlta" pitchFamily="50" charset="0"/>
                <a:cs typeface="Arial" pitchFamily="34" charset="0"/>
              </a:rPr>
              <a:t> its:</a:t>
            </a:r>
            <a:endParaRPr lang="en-AU" sz="2800" b="1" dirty="0">
              <a:latin typeface="OpenDyslexicAlta" pitchFamily="50" charset="0"/>
              <a:cs typeface="Arial" pitchFamily="34" charset="0"/>
            </a:endParaRP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AutoNum type="alphaLcParenR"/>
              <a:tabLst/>
            </a:pPr>
            <a:r>
              <a:rPr kumimoji="0" lang="en-AU" sz="2800" b="1" i="0" u="none" strike="noStrike" cap="none" normalizeH="0" baseline="0" dirty="0">
                <a:ln>
                  <a:noFill/>
                </a:ln>
                <a:effectLst/>
                <a:latin typeface="OpenDyslexicAlta" pitchFamily="50" charset="0"/>
                <a:cs typeface="Arial" pitchFamily="34" charset="0"/>
              </a:rPr>
              <a:t>GPE when it is about to be released.</a:t>
            </a:r>
          </a:p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AutoNum type="alphaLcParenR"/>
              <a:tabLst/>
            </a:pPr>
            <a:endParaRPr kumimoji="0" lang="en-AU" sz="700" b="1" i="0" u="none" strike="noStrike" cap="none" normalizeH="0" baseline="0" dirty="0">
              <a:ln>
                <a:noFill/>
              </a:ln>
              <a:effectLst/>
              <a:latin typeface="OpenDyslexicAlta" pitchFamily="50" charset="0"/>
              <a:cs typeface="Arial" pitchFamily="34" charset="0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AutoNum type="alphaLcParenR"/>
              <a:tabLst/>
            </a:pPr>
            <a:r>
              <a:rPr lang="en-AU" sz="2800" b="1" dirty="0">
                <a:latin typeface="OpenDyslexicAlta" pitchFamily="50" charset="0"/>
                <a:cs typeface="Arial" pitchFamily="34" charset="0"/>
              </a:rPr>
              <a:t> Kinetic energy when it has fallen halfway.</a:t>
            </a:r>
          </a:p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AutoNum type="alphaLcParenR"/>
              <a:tabLst/>
            </a:pPr>
            <a:endParaRPr kumimoji="0" lang="en-AU" sz="700" b="1" i="0" u="none" strike="noStrike" cap="none" normalizeH="0" baseline="0" dirty="0">
              <a:ln>
                <a:noFill/>
              </a:ln>
              <a:effectLst/>
              <a:latin typeface="OpenDyslexicAlta" pitchFamily="50" charset="0"/>
              <a:cs typeface="Arial" pitchFamily="34" charset="0"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AutoNum type="alphaLcParenR"/>
              <a:tabLst/>
            </a:pPr>
            <a:r>
              <a:rPr lang="en-AU" sz="2800" b="1" dirty="0">
                <a:latin typeface="OpenDyslexicAlta" pitchFamily="50" charset="0"/>
                <a:cs typeface="Arial" pitchFamily="34" charset="0"/>
              </a:rPr>
              <a:t>KE when it hits the ground.</a:t>
            </a:r>
            <a:endParaRPr kumimoji="0" lang="en-AU" sz="4000" b="1" i="0" u="none" strike="noStrike" cap="none" normalizeH="0" baseline="0" dirty="0">
              <a:ln>
                <a:noFill/>
              </a:ln>
              <a:effectLst/>
              <a:latin typeface="OpenDyslexicAlta" pitchFamily="50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03498"/>
            <a:ext cx="7992888" cy="857250"/>
          </a:xfrm>
        </p:spPr>
        <p:txBody>
          <a:bodyPr>
            <a:normAutofit/>
          </a:bodyPr>
          <a:lstStyle/>
          <a:p>
            <a:pPr marL="68580" indent="0">
              <a:lnSpc>
                <a:spcPct val="110000"/>
              </a:lnSpc>
            </a:pPr>
            <a:r>
              <a:rPr lang="en-AU" sz="4800" b="1" dirty="0" err="1">
                <a:solidFill>
                  <a:srgbClr val="FF0000"/>
                </a:solidFill>
                <a:latin typeface="Comic Sans MS" pitchFamily="66" charset="0"/>
              </a:rPr>
              <a:t>E</a:t>
            </a:r>
            <a:r>
              <a:rPr lang="en-AU" sz="4800" b="1" baseline="-25000" dirty="0" err="1">
                <a:solidFill>
                  <a:srgbClr val="FF0000"/>
                </a:solidFill>
                <a:latin typeface="Comic Sans MS" pitchFamily="66" charset="0"/>
              </a:rPr>
              <a:t>p</a:t>
            </a:r>
            <a:r>
              <a:rPr lang="en-AU" sz="4800" b="1" dirty="0">
                <a:solidFill>
                  <a:srgbClr val="FF0000"/>
                </a:solidFill>
                <a:latin typeface="Comic Sans MS" pitchFamily="66" charset="0"/>
              </a:rPr>
              <a:t> = E</a:t>
            </a:r>
            <a:r>
              <a:rPr lang="en-AU" sz="4800" b="1" baseline="-25000" dirty="0">
                <a:solidFill>
                  <a:srgbClr val="FF0000"/>
                </a:solidFill>
                <a:latin typeface="Comic Sans MS" pitchFamily="66" charset="0"/>
              </a:rPr>
              <a:t>k</a:t>
            </a:r>
          </a:p>
        </p:txBody>
      </p:sp>
      <p:pic>
        <p:nvPicPr>
          <p:cNvPr id="72708" name="Picture 4" descr="http://scienceblogs.com/startswithabang/files/2013/01/Fallingball.jpe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26669"/>
          <a:stretch>
            <a:fillRect/>
          </a:stretch>
        </p:blipFill>
        <p:spPr bwMode="auto">
          <a:xfrm>
            <a:off x="2339752" y="0"/>
            <a:ext cx="4248472" cy="514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436096" y="4299942"/>
            <a:ext cx="864096" cy="5040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212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Image result for LAW OF CONSERVATION OF ENERGY PENDULUM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48760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558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Image result for LAW OF CONSERVATION OF ENERGY ROLLER COASTER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073008" cy="437195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884368" y="3435846"/>
            <a:ext cx="864096" cy="648072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28184" y="843558"/>
            <a:ext cx="936104" cy="57606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3648" y="3579862"/>
            <a:ext cx="1440160" cy="50405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6090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7148-11AE-4480-AE3D-87083410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8" y="0"/>
            <a:ext cx="9000492" cy="1653649"/>
          </a:xfrm>
        </p:spPr>
        <p:txBody>
          <a:bodyPr>
            <a:normAutofit fontScale="90000"/>
          </a:bodyPr>
          <a:lstStyle/>
          <a:p>
            <a:pPr algn="l"/>
            <a:r>
              <a:rPr lang="en-AU" sz="3600" b="1" dirty="0">
                <a:solidFill>
                  <a:srgbClr val="00FF00"/>
                </a:solidFill>
              </a:rPr>
              <a:t>MUSIC ON </a:t>
            </a:r>
            <a:r>
              <a:rPr lang="en-AU" sz="3600" b="1" dirty="0"/>
              <a:t>= Walk, don’t talk </a:t>
            </a:r>
            <a:br>
              <a:rPr lang="en-AU" sz="3600" b="1" dirty="0"/>
            </a:br>
            <a:r>
              <a:rPr lang="en-AU" sz="3600" b="1" dirty="0">
                <a:solidFill>
                  <a:srgbClr val="FF33CC"/>
                </a:solidFill>
              </a:rPr>
              <a:t>MUSIC OFF </a:t>
            </a:r>
            <a:r>
              <a:rPr lang="en-AU" sz="3600" b="1" dirty="0"/>
              <a:t>= </a:t>
            </a:r>
            <a:r>
              <a:rPr lang="en-AU" sz="3525" b="1" dirty="0"/>
              <a:t>Share with the person closest to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4FEB6-BAF5-4B2C-8AFF-9F0E74A6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1563638"/>
            <a:ext cx="8856984" cy="3438383"/>
          </a:xfrm>
        </p:spPr>
        <p:txBody>
          <a:bodyPr>
            <a:normAutofit fontScale="77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AU" dirty="0">
                <a:solidFill>
                  <a:srgbClr val="FFCC00"/>
                </a:solidFill>
                <a:latin typeface="OpenDyslexic" panose="00000500000000000000" pitchFamily="50" charset="0"/>
              </a:rPr>
              <a:t>What does ‘m’ stand for in the energy formula?</a:t>
            </a:r>
          </a:p>
          <a:p>
            <a:pPr marL="385763" indent="-385763">
              <a:buFont typeface="+mj-lt"/>
              <a:buAutoNum type="arabicPeriod"/>
            </a:pPr>
            <a:r>
              <a:rPr lang="en-AU" dirty="0">
                <a:latin typeface="OpenDyslexic" panose="00000500000000000000" pitchFamily="50" charset="0"/>
              </a:rPr>
              <a:t>What has more GPE – A cat on a house roof or a cat sitting on the kitchen table (assume mass is the same)?</a:t>
            </a:r>
          </a:p>
          <a:p>
            <a:pPr marL="385763" indent="-385763">
              <a:buFont typeface="+mj-lt"/>
              <a:buAutoNum type="arabicPeriod"/>
            </a:pPr>
            <a:r>
              <a:rPr lang="en-AU" dirty="0">
                <a:solidFill>
                  <a:srgbClr val="FFCC00"/>
                </a:solidFill>
                <a:latin typeface="OpenDyslexic" panose="00000500000000000000" pitchFamily="50" charset="0"/>
              </a:rPr>
              <a:t>What does ‘g’ stand for in </a:t>
            </a:r>
            <a:r>
              <a:rPr lang="en-AU">
                <a:solidFill>
                  <a:srgbClr val="FFCC00"/>
                </a:solidFill>
                <a:latin typeface="OpenDyslexic" panose="00000500000000000000" pitchFamily="50" charset="0"/>
              </a:rPr>
              <a:t>the formula           GPE </a:t>
            </a:r>
            <a:r>
              <a:rPr lang="en-AU" dirty="0">
                <a:solidFill>
                  <a:srgbClr val="FFCC00"/>
                </a:solidFill>
                <a:latin typeface="OpenDyslexic" panose="00000500000000000000" pitchFamily="50" charset="0"/>
              </a:rPr>
              <a:t>= </a:t>
            </a:r>
            <a:r>
              <a:rPr lang="en-AU" dirty="0" err="1">
                <a:solidFill>
                  <a:srgbClr val="FFCC00"/>
                </a:solidFill>
                <a:latin typeface="OpenDyslexic" panose="00000500000000000000" pitchFamily="50" charset="0"/>
              </a:rPr>
              <a:t>mxgxh</a:t>
            </a:r>
            <a:endParaRPr lang="en-AU" dirty="0">
              <a:solidFill>
                <a:srgbClr val="FFCC00"/>
              </a:solidFill>
              <a:latin typeface="OpenDyslexic" panose="00000500000000000000" pitchFamily="50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AU" dirty="0">
                <a:latin typeface="OpenDyslexic" panose="00000500000000000000" pitchFamily="50" charset="0"/>
              </a:rPr>
              <a:t>What does ‘h’ stand for in the energy formula?</a:t>
            </a:r>
          </a:p>
          <a:p>
            <a:pPr marL="385763" indent="-385763">
              <a:buFont typeface="+mj-lt"/>
              <a:buAutoNum type="arabicPeriod" startAt="4"/>
            </a:pPr>
            <a:r>
              <a:rPr lang="en-AU" dirty="0">
                <a:solidFill>
                  <a:srgbClr val="FFCC00"/>
                </a:solidFill>
                <a:latin typeface="OpenDyslexic" panose="00000500000000000000" pitchFamily="50" charset="0"/>
              </a:rPr>
              <a:t>What unit is energy measured in?</a:t>
            </a:r>
          </a:p>
        </p:txBody>
      </p:sp>
    </p:spTree>
    <p:extLst>
      <p:ext uri="{BB962C8B-B14F-4D97-AF65-F5344CB8AC3E}">
        <p14:creationId xmlns:p14="http://schemas.microsoft.com/office/powerpoint/2010/main" val="232524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303498"/>
            <a:ext cx="7632848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AU" sz="6600" dirty="0">
                <a:solidFill>
                  <a:srgbClr val="00CCFF"/>
                </a:solidFill>
                <a:latin typeface="yorkwhiteletter" pitchFamily="2" charset="0"/>
              </a:rPr>
              <a:t>KINETIC ENERGY CALCULATIONS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29612"/>
            <a:ext cx="7704856" cy="3348372"/>
          </a:xfrm>
        </p:spPr>
        <p:txBody>
          <a:bodyPr>
            <a:normAutofit fontScale="77500" lnSpcReduction="20000"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AU" sz="6600" b="1" dirty="0">
                <a:solidFill>
                  <a:srgbClr val="FFFF00"/>
                </a:solidFill>
                <a:latin typeface="Comic Sans MS" pitchFamily="66" charset="0"/>
              </a:rPr>
              <a:t>E</a:t>
            </a:r>
            <a:r>
              <a:rPr lang="en-AU" sz="6600" b="1" baseline="-25000" dirty="0">
                <a:solidFill>
                  <a:srgbClr val="FFFF00"/>
                </a:solidFill>
                <a:latin typeface="Comic Sans MS" pitchFamily="66" charset="0"/>
              </a:rPr>
              <a:t>K</a:t>
            </a:r>
            <a:r>
              <a:rPr lang="en-AU" sz="6600" b="1" dirty="0">
                <a:solidFill>
                  <a:srgbClr val="FFFF00"/>
                </a:solidFill>
                <a:latin typeface="Comic Sans MS" pitchFamily="66" charset="0"/>
              </a:rPr>
              <a:t> = 0.5 x m x v</a:t>
            </a:r>
            <a:r>
              <a:rPr lang="en-AU" sz="6600" b="1" baseline="30000" dirty="0">
                <a:solidFill>
                  <a:srgbClr val="FFFF00"/>
                </a:solidFill>
                <a:latin typeface="Comic Sans MS" pitchFamily="66" charset="0"/>
              </a:rPr>
              <a:t>2</a:t>
            </a:r>
          </a:p>
          <a:p>
            <a:pPr>
              <a:lnSpc>
                <a:spcPct val="150000"/>
              </a:lnSpc>
              <a:buNone/>
            </a:pP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E</a:t>
            </a:r>
            <a:r>
              <a:rPr lang="en-AU" sz="4000" b="1" baseline="-25000" dirty="0">
                <a:solidFill>
                  <a:schemeClr val="tx1"/>
                </a:solidFill>
                <a:latin typeface="Comic Sans MS" pitchFamily="66" charset="0"/>
              </a:rPr>
              <a:t>K</a:t>
            </a: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 = KINETIC ENERGY</a:t>
            </a:r>
          </a:p>
          <a:p>
            <a:pPr>
              <a:lnSpc>
                <a:spcPct val="150000"/>
              </a:lnSpc>
              <a:buNone/>
            </a:pPr>
            <a:r>
              <a:rPr lang="en-AU" sz="4000" b="1" dirty="0">
                <a:latin typeface="Comic Sans MS" pitchFamily="66" charset="0"/>
              </a:rPr>
              <a:t>m</a:t>
            </a: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 = MASS of object (</a:t>
            </a:r>
            <a:r>
              <a:rPr lang="en-AU" sz="4000" b="1" dirty="0">
                <a:solidFill>
                  <a:srgbClr val="FF0000"/>
                </a:solidFill>
                <a:latin typeface="Comic Sans MS" pitchFamily="66" charset="0"/>
              </a:rPr>
              <a:t>kg</a:t>
            </a: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V = VELOCITY of object (</a:t>
            </a:r>
            <a:r>
              <a:rPr lang="en-AU" sz="4000" b="1" dirty="0">
                <a:solidFill>
                  <a:srgbClr val="FF0000"/>
                </a:solidFill>
                <a:latin typeface="Comic Sans MS" pitchFamily="66" charset="0"/>
              </a:rPr>
              <a:t>m/s</a:t>
            </a:r>
            <a:r>
              <a:rPr lang="en-AU" sz="4000" b="1" dirty="0">
                <a:solidFill>
                  <a:schemeClr val="tx1"/>
                </a:solidFill>
                <a:latin typeface="Comic Sans MS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913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632848" cy="85725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AU" sz="6600" dirty="0">
                <a:solidFill>
                  <a:srgbClr val="FFFF00"/>
                </a:solidFill>
                <a:latin typeface="ArtBrush" pitchFamily="34" charset="0"/>
              </a:rPr>
              <a:t>GIVE THESE A GO!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1570"/>
            <a:ext cx="8820472" cy="388843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AU" sz="4000" b="1" dirty="0">
                <a:solidFill>
                  <a:srgbClr val="FF0000"/>
                </a:solidFill>
                <a:latin typeface="OpenDyslexicAlta" pitchFamily="50" charset="0"/>
              </a:rPr>
              <a:t>Q 1) </a:t>
            </a:r>
            <a:r>
              <a:rPr lang="en-AU" sz="4000" b="1" dirty="0">
                <a:latin typeface="OpenDyslexicAlta" pitchFamily="50" charset="0"/>
              </a:rPr>
              <a:t>Calculate the KE of a 1300kg car travelling at:</a:t>
            </a:r>
          </a:p>
          <a:p>
            <a:pPr marL="582930" indent="-514350">
              <a:lnSpc>
                <a:spcPct val="200000"/>
              </a:lnSpc>
              <a:buClr>
                <a:srgbClr val="FF0000"/>
              </a:buClr>
              <a:buAutoNum type="alphaLcParenR"/>
            </a:pPr>
            <a:r>
              <a:rPr lang="en-AU" sz="4000" b="1" dirty="0">
                <a:latin typeface="OpenDyslexicAlta" pitchFamily="50" charset="0"/>
              </a:rPr>
              <a:t>5m/s</a:t>
            </a:r>
          </a:p>
          <a:p>
            <a:pPr marL="582930" indent="-514350">
              <a:lnSpc>
                <a:spcPct val="200000"/>
              </a:lnSpc>
              <a:buClr>
                <a:srgbClr val="FF0000"/>
              </a:buClr>
              <a:buAutoNum type="alphaLcParenR"/>
            </a:pPr>
            <a:r>
              <a:rPr lang="en-AU" sz="4000" b="1" dirty="0">
                <a:latin typeface="OpenDyslexicAlta" pitchFamily="50" charset="0"/>
              </a:rPr>
              <a:t>16m/s</a:t>
            </a:r>
          </a:p>
          <a:p>
            <a:pPr marL="582930" indent="-514350">
              <a:buClr>
                <a:srgbClr val="FF0000"/>
              </a:buClr>
              <a:buAutoNum type="alphaLcParenR"/>
            </a:pPr>
            <a:endParaRPr lang="en-AU" sz="3200" b="1" dirty="0">
              <a:latin typeface="OpenDyslexicAlt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3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303498"/>
            <a:ext cx="8496944" cy="45365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AU" sz="3600" b="1" dirty="0">
                <a:solidFill>
                  <a:srgbClr val="FF0000"/>
                </a:solidFill>
                <a:latin typeface="OpenDyslexicAlta" pitchFamily="50" charset="0"/>
              </a:rPr>
              <a:t>Q 2) </a:t>
            </a:r>
            <a:r>
              <a:rPr lang="en-AU" sz="3600" b="1" dirty="0">
                <a:latin typeface="OpenDyslexicAlta" pitchFamily="50" charset="0"/>
              </a:rPr>
              <a:t>Calculate the KE of a 5400kg elephant travelling at:</a:t>
            </a:r>
          </a:p>
          <a:p>
            <a:pPr marL="582930" indent="-514350">
              <a:buClr>
                <a:srgbClr val="FF0000"/>
              </a:buClr>
              <a:buAutoNum type="alphaLcParenR"/>
            </a:pPr>
            <a:r>
              <a:rPr lang="en-AU" sz="3600" b="1" dirty="0">
                <a:latin typeface="OpenDyslexicAlta" pitchFamily="50" charset="0"/>
              </a:rPr>
              <a:t>2.5m/s</a:t>
            </a:r>
          </a:p>
          <a:p>
            <a:pPr marL="582930" indent="-514350">
              <a:buClr>
                <a:srgbClr val="FF0000"/>
              </a:buClr>
              <a:buAutoNum type="alphaLcParenR"/>
            </a:pPr>
            <a:endParaRPr lang="en-AU" sz="3600" b="1" dirty="0">
              <a:latin typeface="OpenDyslexicAlta" pitchFamily="50" charset="0"/>
            </a:endParaRPr>
          </a:p>
          <a:p>
            <a:pPr marL="582930" indent="-514350">
              <a:buClr>
                <a:srgbClr val="FF0000"/>
              </a:buClr>
              <a:buAutoNum type="alphaLcParenR"/>
            </a:pPr>
            <a:endParaRPr lang="en-AU" sz="3600" b="1" dirty="0">
              <a:latin typeface="OpenDyslexicAlta" pitchFamily="50" charset="0"/>
            </a:endParaRPr>
          </a:p>
          <a:p>
            <a:pPr marL="582930" indent="-514350">
              <a:buClr>
                <a:srgbClr val="FF0000"/>
              </a:buClr>
              <a:buAutoNum type="alphaLcParenR"/>
            </a:pPr>
            <a:r>
              <a:rPr lang="en-AU" sz="3600" b="1" dirty="0">
                <a:latin typeface="OpenDyslexicAlta" pitchFamily="50" charset="0"/>
              </a:rPr>
              <a:t>7m/s</a:t>
            </a:r>
          </a:p>
        </p:txBody>
      </p:sp>
    </p:spTree>
    <p:extLst>
      <p:ext uri="{BB962C8B-B14F-4D97-AF65-F5344CB8AC3E}">
        <p14:creationId xmlns:p14="http://schemas.microsoft.com/office/powerpoint/2010/main" val="339290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0"/>
            <a:ext cx="7776864" cy="1160748"/>
          </a:xfrm>
        </p:spPr>
        <p:txBody>
          <a:bodyPr>
            <a:noAutofit/>
          </a:bodyPr>
          <a:lstStyle/>
          <a:p>
            <a:pPr algn="l"/>
            <a:r>
              <a:rPr lang="en-AU" sz="8800" dirty="0">
                <a:solidFill>
                  <a:srgbClr val="FFC000"/>
                </a:solidFill>
                <a:latin typeface="yorkwhiteletter" pitchFamily="2" charset="0"/>
              </a:rPr>
              <a:t>TWO GROUPS OF ENERGY</a:t>
            </a:r>
            <a:endParaRPr lang="en-AU" sz="8800" dirty="0">
              <a:solidFill>
                <a:srgbClr val="FFC000"/>
              </a:solidFill>
              <a:latin typeface="Allstar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245604"/>
            <a:ext cx="6552728" cy="1296144"/>
          </a:xfrm>
        </p:spPr>
        <p:txBody>
          <a:bodyPr>
            <a:noAutofit/>
          </a:bodyPr>
          <a:lstStyle/>
          <a:p>
            <a:pPr marL="68580" indent="0"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sz="3300" b="1" dirty="0">
                <a:solidFill>
                  <a:srgbClr val="FFFF00"/>
                </a:solidFill>
                <a:latin typeface="OpenDyslexicAlta" pitchFamily="50" charset="0"/>
              </a:rPr>
              <a:t>KINETIC –             Energy of motion</a:t>
            </a:r>
          </a:p>
          <a:p>
            <a:pPr marL="68580" indent="0">
              <a:buClr>
                <a:schemeClr val="tx1"/>
              </a:buClr>
              <a:buSzPct val="110000"/>
              <a:buFont typeface="Wingdings" pitchFamily="2" charset="2"/>
              <a:buChar char="§"/>
            </a:pPr>
            <a:endParaRPr lang="en-AU" sz="3300" dirty="0">
              <a:solidFill>
                <a:srgbClr val="00CCFF"/>
              </a:solidFill>
              <a:latin typeface="OpenDyslexicAlta" pitchFamily="50" charset="0"/>
            </a:endParaRPr>
          </a:p>
        </p:txBody>
      </p:sp>
      <p:pic>
        <p:nvPicPr>
          <p:cNvPr id="150532" name="Picture 4" descr="Food Tacos GIF">
            <a:extLst>
              <a:ext uri="{FF2B5EF4-FFF2-40B4-BE49-F238E27FC236}">
                <a16:creationId xmlns:a16="http://schemas.microsoft.com/office/drawing/2014/main" id="{C764C1C5-E19F-49E2-B037-F003B8CC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34" y="3024438"/>
            <a:ext cx="2324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30" name="Picture 2" descr="Cat Jumping GIF">
            <a:extLst>
              <a:ext uri="{FF2B5EF4-FFF2-40B4-BE49-F238E27FC236}">
                <a16:creationId xmlns:a16="http://schemas.microsoft.com/office/drawing/2014/main" id="{9EEECD50-118F-4379-ABA9-8B788F096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50864"/>
            <a:ext cx="21050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EBC8D0-4324-4539-A1A5-D7EFBE1FD89F}"/>
              </a:ext>
            </a:extLst>
          </p:cNvPr>
          <p:cNvSpPr txBox="1"/>
          <p:nvPr/>
        </p:nvSpPr>
        <p:spPr>
          <a:xfrm>
            <a:off x="3347864" y="3435846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" indent="0" algn="r">
              <a:buClr>
                <a:schemeClr val="tx1"/>
              </a:buClr>
              <a:buSzPct val="110000"/>
              <a:buFont typeface="Wingdings" pitchFamily="2" charset="2"/>
              <a:buChar char="§"/>
            </a:pPr>
            <a:r>
              <a:rPr lang="en-AU" sz="4000" dirty="0">
                <a:solidFill>
                  <a:srgbClr val="00FFFF"/>
                </a:solidFill>
                <a:latin typeface="OpenDyslexicAlta" pitchFamily="50" charset="0"/>
              </a:rPr>
              <a:t>POTENTIAL – Stored energy</a:t>
            </a:r>
          </a:p>
        </p:txBody>
      </p:sp>
    </p:spTree>
    <p:extLst>
      <p:ext uri="{BB962C8B-B14F-4D97-AF65-F5344CB8AC3E}">
        <p14:creationId xmlns:p14="http://schemas.microsoft.com/office/powerpoint/2010/main" val="332849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49492"/>
            <a:ext cx="8352928" cy="4428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AU" sz="4000" b="1" dirty="0">
                <a:solidFill>
                  <a:srgbClr val="FF0000"/>
                </a:solidFill>
                <a:latin typeface="OpenDyslexicAlta" pitchFamily="50" charset="0"/>
              </a:rPr>
              <a:t>Q 3) </a:t>
            </a:r>
            <a:r>
              <a:rPr lang="en-AU" sz="4000" b="1" dirty="0">
                <a:latin typeface="OpenDyslexicAlta" pitchFamily="50" charset="0"/>
              </a:rPr>
              <a:t>Calculate the KE of a 80kg man jogging at:</a:t>
            </a:r>
          </a:p>
          <a:p>
            <a:pPr marL="582930" indent="-514350">
              <a:buClr>
                <a:srgbClr val="FF0000"/>
              </a:buClr>
              <a:buAutoNum type="alphaLcParenR"/>
            </a:pPr>
            <a:r>
              <a:rPr lang="en-AU" sz="4000" b="1" dirty="0">
                <a:latin typeface="OpenDyslexicAlta" pitchFamily="50" charset="0"/>
              </a:rPr>
              <a:t>7m/s</a:t>
            </a:r>
          </a:p>
          <a:p>
            <a:pPr marL="582930" indent="-514350">
              <a:buClr>
                <a:srgbClr val="FF0000"/>
              </a:buClr>
              <a:buAutoNum type="alphaLcParenR"/>
            </a:pPr>
            <a:endParaRPr lang="en-AU" sz="4000" b="1" dirty="0">
              <a:latin typeface="OpenDyslexicAlta" pitchFamily="50" charset="0"/>
            </a:endParaRPr>
          </a:p>
          <a:p>
            <a:pPr marL="582930" indent="-514350">
              <a:buClr>
                <a:srgbClr val="FF0000"/>
              </a:buClr>
              <a:buAutoNum type="alphaLcParenR"/>
            </a:pPr>
            <a:endParaRPr lang="en-AU" sz="4000" b="1" dirty="0">
              <a:latin typeface="OpenDyslexicAlta" pitchFamily="50" charset="0"/>
            </a:endParaRPr>
          </a:p>
          <a:p>
            <a:pPr marL="582930" indent="-514350">
              <a:buClr>
                <a:srgbClr val="FF0000"/>
              </a:buClr>
              <a:buAutoNum type="alphaLcParenR"/>
            </a:pPr>
            <a:r>
              <a:rPr lang="en-AU" sz="4000" b="1" dirty="0">
                <a:latin typeface="OpenDyslexicAlta" pitchFamily="50" charset="0"/>
              </a:rPr>
              <a:t>15m/s</a:t>
            </a:r>
          </a:p>
        </p:txBody>
      </p:sp>
    </p:spTree>
    <p:extLst>
      <p:ext uri="{BB962C8B-B14F-4D97-AF65-F5344CB8AC3E}">
        <p14:creationId xmlns:p14="http://schemas.microsoft.com/office/powerpoint/2010/main" val="6337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 - What factors affect the kinetic energy of a moving object? PowerPoint  Presentation - ID:2073507">
            <a:extLst>
              <a:ext uri="{FF2B5EF4-FFF2-40B4-BE49-F238E27FC236}">
                <a16:creationId xmlns:a16="http://schemas.microsoft.com/office/drawing/2014/main" id="{3D16E8F5-BB59-1AFC-E83B-535FF82FF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151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49492"/>
            <a:ext cx="8352928" cy="4428492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AU" sz="4000" b="1" dirty="0">
                <a:solidFill>
                  <a:srgbClr val="FFC000"/>
                </a:solidFill>
                <a:latin typeface="OpenDyslexicAlta" pitchFamily="50" charset="0"/>
              </a:rPr>
              <a:t>CALCULATE THIS NOW! </a:t>
            </a:r>
          </a:p>
          <a:p>
            <a:pPr algn="ctr">
              <a:buNone/>
            </a:pPr>
            <a:r>
              <a:rPr lang="en-AU" sz="4000" b="1" dirty="0">
                <a:solidFill>
                  <a:srgbClr val="FFC000"/>
                </a:solidFill>
                <a:latin typeface="OpenDyslexicAlta" pitchFamily="50" charset="0"/>
              </a:rPr>
              <a:t>In your science work book</a:t>
            </a:r>
          </a:p>
          <a:p>
            <a:pPr marL="514350" indent="-514350">
              <a:buAutoNum type="arabicParenR"/>
            </a:pPr>
            <a:r>
              <a:rPr lang="en-AU" sz="2800" b="1" dirty="0">
                <a:latin typeface="OpenDyslexicAlta" pitchFamily="50" charset="0"/>
              </a:rPr>
              <a:t>Mrs Clauson walked to class at 5m/s, if her mass is 75kg, how much kinetic energy did she have?</a:t>
            </a:r>
          </a:p>
          <a:p>
            <a:pPr marL="514350" indent="-514350">
              <a:buAutoNum type="arabicParenR"/>
            </a:pPr>
            <a:r>
              <a:rPr lang="en-AU" sz="2800" b="1" dirty="0">
                <a:solidFill>
                  <a:srgbClr val="99FF33"/>
                </a:solidFill>
                <a:latin typeface="OpenDyslexicAlta" pitchFamily="50" charset="0"/>
              </a:rPr>
              <a:t>Mrs Clauson saw a spider and froze, completely still, her mass is still 75kg, how much kinetic energy did she have?</a:t>
            </a:r>
          </a:p>
        </p:txBody>
      </p:sp>
    </p:spTree>
    <p:extLst>
      <p:ext uri="{BB962C8B-B14F-4D97-AF65-F5344CB8AC3E}">
        <p14:creationId xmlns:p14="http://schemas.microsoft.com/office/powerpoint/2010/main" val="141315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7148-11AE-4480-AE3D-87083410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8" y="0"/>
            <a:ext cx="9000492" cy="1653649"/>
          </a:xfrm>
        </p:spPr>
        <p:txBody>
          <a:bodyPr>
            <a:normAutofit fontScale="90000"/>
          </a:bodyPr>
          <a:lstStyle/>
          <a:p>
            <a:pPr algn="l"/>
            <a:r>
              <a:rPr lang="en-AU" sz="3600" b="1" dirty="0">
                <a:solidFill>
                  <a:srgbClr val="00FF00"/>
                </a:solidFill>
              </a:rPr>
              <a:t>MUSIC ON </a:t>
            </a:r>
            <a:r>
              <a:rPr lang="en-AU" sz="3600" b="1" dirty="0"/>
              <a:t>= Walk, don’t talk </a:t>
            </a:r>
            <a:br>
              <a:rPr lang="en-AU" sz="3600" b="1" dirty="0"/>
            </a:br>
            <a:r>
              <a:rPr lang="en-AU" sz="3600" b="1" dirty="0">
                <a:solidFill>
                  <a:srgbClr val="FF33CC"/>
                </a:solidFill>
              </a:rPr>
              <a:t>MUSIC OFF </a:t>
            </a:r>
            <a:r>
              <a:rPr lang="en-AU" sz="3600" b="1" dirty="0"/>
              <a:t>= </a:t>
            </a:r>
            <a:r>
              <a:rPr lang="en-AU" sz="3525" b="1" dirty="0"/>
              <a:t>Share with the person closest to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4FEB6-BAF5-4B2C-8AFF-9F0E74A6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1419622"/>
            <a:ext cx="8856984" cy="3582399"/>
          </a:xfrm>
        </p:spPr>
        <p:txBody>
          <a:bodyPr>
            <a:normAutofit fontScale="92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AU" b="1" dirty="0">
                <a:solidFill>
                  <a:srgbClr val="FFCC00"/>
                </a:solidFill>
                <a:latin typeface="+mj-lt"/>
              </a:rPr>
              <a:t>What does </a:t>
            </a:r>
            <a:r>
              <a:rPr lang="en-AU" b="1" u="sng" dirty="0">
                <a:solidFill>
                  <a:srgbClr val="FFCC00"/>
                </a:solidFill>
                <a:latin typeface="+mj-lt"/>
              </a:rPr>
              <a:t>energy transformation</a:t>
            </a:r>
            <a:r>
              <a:rPr lang="en-AU" b="1" dirty="0">
                <a:solidFill>
                  <a:srgbClr val="FFCC00"/>
                </a:solidFill>
                <a:latin typeface="+mj-lt"/>
              </a:rPr>
              <a:t> mean?</a:t>
            </a:r>
          </a:p>
          <a:p>
            <a:pPr marL="385763" indent="-385763">
              <a:buFont typeface="+mj-lt"/>
              <a:buAutoNum type="arabicPeriod"/>
            </a:pPr>
            <a:r>
              <a:rPr lang="en-AU" b="1" dirty="0">
                <a:latin typeface="+mj-lt"/>
              </a:rPr>
              <a:t>What has more kinetic energy – A car travelling 60km/hr or 80km/hr?</a:t>
            </a:r>
          </a:p>
          <a:p>
            <a:pPr marL="385763" indent="-385763">
              <a:buFont typeface="+mj-lt"/>
              <a:buAutoNum type="arabicPeriod"/>
            </a:pPr>
            <a:r>
              <a:rPr lang="en-AU" b="1" dirty="0">
                <a:solidFill>
                  <a:srgbClr val="FFCC00"/>
                </a:solidFill>
                <a:latin typeface="+mj-lt"/>
              </a:rPr>
              <a:t>What type of energy does a magpie sitting in a tree have?</a:t>
            </a:r>
          </a:p>
          <a:p>
            <a:pPr marL="385763" indent="-385763">
              <a:buFont typeface="+mj-lt"/>
              <a:buAutoNum type="arabicPeriod"/>
            </a:pPr>
            <a:r>
              <a:rPr lang="en-AU" b="1" dirty="0">
                <a:latin typeface="+mj-lt"/>
              </a:rPr>
              <a:t>Name 3 types of kinetic energy</a:t>
            </a:r>
          </a:p>
          <a:p>
            <a:pPr marL="385763" indent="-385763">
              <a:buFont typeface="+mj-lt"/>
              <a:buAutoNum type="arabicPeriod" startAt="4"/>
            </a:pPr>
            <a:r>
              <a:rPr lang="en-AU" b="1" dirty="0">
                <a:solidFill>
                  <a:srgbClr val="FFCC00"/>
                </a:solidFill>
                <a:latin typeface="+mj-lt"/>
              </a:rPr>
              <a:t>Give one example of a type of potential energy you have used today.</a:t>
            </a:r>
          </a:p>
        </p:txBody>
      </p:sp>
    </p:spTree>
    <p:extLst>
      <p:ext uri="{BB962C8B-B14F-4D97-AF65-F5344CB8AC3E}">
        <p14:creationId xmlns:p14="http://schemas.microsoft.com/office/powerpoint/2010/main" val="10924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C8A1-289C-4D38-B9D6-D7BC56304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"/>
            <a:ext cx="9001000" cy="555525"/>
          </a:xfrm>
        </p:spPr>
        <p:txBody>
          <a:bodyPr>
            <a:noAutofit/>
          </a:bodyPr>
          <a:lstStyle/>
          <a:p>
            <a:r>
              <a:rPr lang="en-AU" sz="3600" b="1" dirty="0">
                <a:solidFill>
                  <a:srgbClr val="FFFF00"/>
                </a:solidFill>
              </a:rPr>
              <a:t>SIT DOWN, BOOK OUT &amp; THINK ABOUT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AE99F-BC53-4756-9D74-2DF1AFE0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0" y="411510"/>
            <a:ext cx="9099524" cy="38197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b="1" dirty="0"/>
              <a:t>Mrs Clauson needs to buy a new car.</a:t>
            </a:r>
          </a:p>
          <a:p>
            <a:pPr marL="0" indent="0" algn="ctr">
              <a:buNone/>
            </a:pPr>
            <a:r>
              <a:rPr lang="en-AU" sz="2200" b="1" dirty="0"/>
              <a:t>The only information she has is: the types of energy the petrol is transformed into. </a:t>
            </a:r>
          </a:p>
          <a:p>
            <a:pPr marL="0" indent="0" algn="ctr">
              <a:buNone/>
            </a:pPr>
            <a:r>
              <a:rPr lang="en-AU" sz="2400" b="1" dirty="0">
                <a:solidFill>
                  <a:srgbClr val="FF6600"/>
                </a:solidFill>
              </a:rPr>
              <a:t>FINISH THIS SENTENCE: </a:t>
            </a:r>
            <a:r>
              <a:rPr lang="en-AU" sz="2400" b="1" dirty="0"/>
              <a:t>Mrs Clauson should buy CAR …..                   because</a:t>
            </a:r>
            <a:r>
              <a:rPr lang="en-AU" sz="2400" b="1" u="sng" dirty="0"/>
              <a:t>			</a:t>
            </a:r>
            <a:endParaRPr lang="en-AU" sz="2800" b="1" dirty="0"/>
          </a:p>
        </p:txBody>
      </p:sp>
      <p:pic>
        <p:nvPicPr>
          <p:cNvPr id="150530" name="Picture 2" descr="Image result for car clipart">
            <a:extLst>
              <a:ext uri="{FF2B5EF4-FFF2-40B4-BE49-F238E27FC236}">
                <a16:creationId xmlns:a16="http://schemas.microsoft.com/office/drawing/2014/main" id="{44B2C3B5-F934-4DBA-8F53-90AA8138E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7" y="2139702"/>
            <a:ext cx="2719981" cy="14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ar clipart">
            <a:extLst>
              <a:ext uri="{FF2B5EF4-FFF2-40B4-BE49-F238E27FC236}">
                <a16:creationId xmlns:a16="http://schemas.microsoft.com/office/drawing/2014/main" id="{59800A97-CD98-4755-9469-8E9A82099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724" y="2315961"/>
            <a:ext cx="2738120" cy="129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ar clipart">
            <a:extLst>
              <a:ext uri="{FF2B5EF4-FFF2-40B4-BE49-F238E27FC236}">
                <a16:creationId xmlns:a16="http://schemas.microsoft.com/office/drawing/2014/main" id="{4A544CD1-BCE3-4A29-A826-EC0B9CDD9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94" y="2023113"/>
            <a:ext cx="2753044" cy="15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0B7BB-45C6-4BC5-B114-08FBCFD43292}"/>
              </a:ext>
            </a:extLst>
          </p:cNvPr>
          <p:cNvSpPr txBox="1"/>
          <p:nvPr/>
        </p:nvSpPr>
        <p:spPr>
          <a:xfrm>
            <a:off x="107504" y="3278677"/>
            <a:ext cx="2736304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rgbClr val="FF0000"/>
                </a:solidFill>
              </a:rPr>
              <a:t>CAR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bg1"/>
                </a:solidFill>
              </a:rPr>
              <a:t>55% kinetic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bg1"/>
                </a:solidFill>
              </a:rPr>
              <a:t>20% heat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bg1"/>
                </a:solidFill>
              </a:rPr>
              <a:t>25% sound energy (engine)</a:t>
            </a:r>
            <a:r>
              <a:rPr lang="en-A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661E7-BB2E-4BD2-9249-42ED8EF28620}"/>
              </a:ext>
            </a:extLst>
          </p:cNvPr>
          <p:cNvSpPr txBox="1"/>
          <p:nvPr/>
        </p:nvSpPr>
        <p:spPr>
          <a:xfrm>
            <a:off x="3131331" y="3278677"/>
            <a:ext cx="261690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rgbClr val="FF0000"/>
                </a:solidFill>
              </a:rPr>
              <a:t>CAR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bg1"/>
                </a:solidFill>
              </a:rPr>
              <a:t>85% kinetic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bg1"/>
                </a:solidFill>
              </a:rPr>
              <a:t>10% heat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bg1"/>
                </a:solidFill>
              </a:rPr>
              <a:t>5% sound energy (engine)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5AD90-32F5-4395-8BA8-D00B4EA084E7}"/>
              </a:ext>
            </a:extLst>
          </p:cNvPr>
          <p:cNvSpPr txBox="1"/>
          <p:nvPr/>
        </p:nvSpPr>
        <p:spPr>
          <a:xfrm>
            <a:off x="6313450" y="3291830"/>
            <a:ext cx="2616906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rgbClr val="FF0000"/>
                </a:solidFill>
              </a:rPr>
              <a:t>CAR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bg1"/>
                </a:solidFill>
              </a:rPr>
              <a:t>85% kinetic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bg1"/>
                </a:solidFill>
              </a:rPr>
              <a:t>10% heat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bg1"/>
                </a:solidFill>
              </a:rPr>
              <a:t>5% light energy  </a:t>
            </a:r>
          </a:p>
        </p:txBody>
      </p:sp>
    </p:spTree>
    <p:extLst>
      <p:ext uri="{BB962C8B-B14F-4D97-AF65-F5344CB8AC3E}">
        <p14:creationId xmlns:p14="http://schemas.microsoft.com/office/powerpoint/2010/main" val="6228984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4542-6FD8-422F-8551-FE5A91BC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896" y="123490"/>
            <a:ext cx="5256583" cy="129613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AU" sz="2800" b="1" dirty="0">
                <a:solidFill>
                  <a:srgbClr val="00FF00"/>
                </a:solidFill>
              </a:rPr>
              <a:t>THINK</a:t>
            </a:r>
            <a:br>
              <a:rPr lang="en-AU" sz="2800" b="1" dirty="0">
                <a:solidFill>
                  <a:srgbClr val="00FF00"/>
                </a:solidFill>
              </a:rPr>
            </a:br>
            <a:r>
              <a:rPr lang="en-AU" sz="2800" b="1" dirty="0">
                <a:solidFill>
                  <a:srgbClr val="00FF00"/>
                </a:solidFill>
              </a:rPr>
              <a:t>PAIR</a:t>
            </a:r>
            <a:br>
              <a:rPr lang="en-AU" sz="2800" b="1" dirty="0">
                <a:solidFill>
                  <a:srgbClr val="00FF00"/>
                </a:solidFill>
              </a:rPr>
            </a:br>
            <a:r>
              <a:rPr lang="en-AU" sz="2800" b="1" dirty="0">
                <a:solidFill>
                  <a:srgbClr val="00FF00"/>
                </a:solidFill>
              </a:rPr>
              <a:t>SHARE</a:t>
            </a:r>
            <a:endParaRPr lang="en-AU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B7648-116D-4F65-BC14-BA878383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896" y="1828800"/>
            <a:ext cx="5508083" cy="2839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>
                <a:latin typeface="OpenDyslexic" panose="00000500000000000000" pitchFamily="50" charset="0"/>
              </a:rPr>
              <a:t>1. What do you think </a:t>
            </a:r>
            <a:r>
              <a:rPr lang="en-AU" sz="2400" dirty="0">
                <a:solidFill>
                  <a:srgbClr val="FFC000"/>
                </a:solidFill>
                <a:latin typeface="OpenDyslexic" panose="00000500000000000000" pitchFamily="50" charset="0"/>
              </a:rPr>
              <a:t>‘energy efficiency’</a:t>
            </a:r>
            <a:r>
              <a:rPr lang="en-AU" sz="2400" dirty="0">
                <a:latin typeface="OpenDyslexic" panose="00000500000000000000" pitchFamily="50" charset="0"/>
              </a:rPr>
              <a:t> means?</a:t>
            </a:r>
          </a:p>
          <a:p>
            <a:pPr marL="0" indent="0">
              <a:buNone/>
            </a:pPr>
            <a:endParaRPr lang="en-AU" sz="2400" dirty="0">
              <a:latin typeface="OpenDyslexic" panose="00000500000000000000" pitchFamily="50" charset="0"/>
            </a:endParaRPr>
          </a:p>
          <a:p>
            <a:pPr marL="0" indent="0">
              <a:buNone/>
            </a:pPr>
            <a:r>
              <a:rPr lang="en-AU" sz="2400" dirty="0">
                <a:latin typeface="OpenDyslexic" panose="00000500000000000000" pitchFamily="50" charset="0"/>
              </a:rPr>
              <a:t>2. Which of the images is MORE energy efficient? </a:t>
            </a:r>
            <a:r>
              <a:rPr lang="en-AU" sz="2400" dirty="0">
                <a:solidFill>
                  <a:srgbClr val="FFC000"/>
                </a:solidFill>
                <a:latin typeface="OpenDyslexic" panose="00000500000000000000" pitchFamily="50" charset="0"/>
              </a:rPr>
              <a:t>Why?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B07FE3-04CA-461A-A90A-83D15435E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4947" r="1" b="1"/>
          <a:stretch/>
        </p:blipFill>
        <p:spPr bwMode="auto">
          <a:xfrm>
            <a:off x="20" y="10"/>
            <a:ext cx="3476673" cy="5143490"/>
          </a:xfrm>
          <a:prstGeom prst="rect">
            <a:avLst/>
          </a:prstGeom>
          <a:noFill/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1586337"/>
            <a:ext cx="4732020" cy="0"/>
          </a:xfrm>
          <a:prstGeom prst="line">
            <a:avLst/>
          </a:prstGeom>
          <a:ln w="19050">
            <a:solidFill>
              <a:srgbClr val="DD33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277485-C799-4D17-8E85-DAAF4B982786}"/>
              </a:ext>
            </a:extLst>
          </p:cNvPr>
          <p:cNvSpPr txBox="1"/>
          <p:nvPr/>
        </p:nvSpPr>
        <p:spPr>
          <a:xfrm>
            <a:off x="611560" y="0"/>
            <a:ext cx="8204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HEAT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DCEA4-0144-48D0-BDB6-90794D397ADE}"/>
              </a:ext>
            </a:extLst>
          </p:cNvPr>
          <p:cNvSpPr txBox="1"/>
          <p:nvPr/>
        </p:nvSpPr>
        <p:spPr>
          <a:xfrm>
            <a:off x="237281" y="2427734"/>
            <a:ext cx="8204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HEAT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B5B78-1BA5-4153-B473-27F2A120A231}"/>
              </a:ext>
            </a:extLst>
          </p:cNvPr>
          <p:cNvSpPr txBox="1"/>
          <p:nvPr/>
        </p:nvSpPr>
        <p:spPr>
          <a:xfrm>
            <a:off x="32155" y="1401671"/>
            <a:ext cx="123074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rgbClr val="009900"/>
                </a:solidFill>
              </a:rPr>
              <a:t>KE </a:t>
            </a:r>
            <a:r>
              <a:rPr lang="en-AU" sz="1400" b="1" dirty="0">
                <a:solidFill>
                  <a:srgbClr val="009900"/>
                </a:solidFill>
              </a:rPr>
              <a:t>(MOTION)</a:t>
            </a:r>
            <a:endParaRPr lang="en-AU" b="1" dirty="0">
              <a:solidFill>
                <a:srgbClr val="0099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FB5CC-8990-4298-B5BA-98CB86A3BEE5}"/>
              </a:ext>
            </a:extLst>
          </p:cNvPr>
          <p:cNvSpPr txBox="1"/>
          <p:nvPr/>
        </p:nvSpPr>
        <p:spPr>
          <a:xfrm>
            <a:off x="107504" y="3723878"/>
            <a:ext cx="123074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rgbClr val="009900"/>
                </a:solidFill>
              </a:rPr>
              <a:t>KE </a:t>
            </a:r>
            <a:r>
              <a:rPr lang="en-AU" sz="1400" b="1" dirty="0">
                <a:solidFill>
                  <a:srgbClr val="009900"/>
                </a:solidFill>
              </a:rPr>
              <a:t>(MOTION)</a:t>
            </a:r>
            <a:endParaRPr lang="en-AU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9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7494"/>
            <a:ext cx="8280920" cy="857250"/>
          </a:xfrm>
        </p:spPr>
        <p:txBody>
          <a:bodyPr>
            <a:noAutofit/>
          </a:bodyPr>
          <a:lstStyle/>
          <a:p>
            <a:pPr algn="ctr"/>
            <a:r>
              <a:rPr lang="en-AU" sz="8000" dirty="0">
                <a:solidFill>
                  <a:srgbClr val="99FF33"/>
                </a:solidFill>
                <a:latin typeface="yorkwhiteletter" pitchFamily="2" charset="0"/>
              </a:rPr>
              <a:t>ENERGY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31" y="1131590"/>
            <a:ext cx="8707749" cy="3654406"/>
          </a:xfrm>
        </p:spPr>
        <p:txBody>
          <a:bodyPr>
            <a:normAutofit fontScale="70000" lnSpcReduction="20000"/>
          </a:bodyPr>
          <a:lstStyle/>
          <a:p>
            <a:pPr marL="68580" indent="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AU" sz="4000" b="1" dirty="0">
                <a:latin typeface="OpenDyslexicAlta" pitchFamily="50" charset="0"/>
              </a:rPr>
              <a:t>A </a:t>
            </a:r>
            <a:r>
              <a:rPr lang="en-AU" sz="4000" b="1" u="sng" dirty="0">
                <a:latin typeface="OpenDyslexicAlta" pitchFamily="50" charset="0"/>
              </a:rPr>
              <a:t>measure</a:t>
            </a:r>
            <a:r>
              <a:rPr lang="en-AU" sz="4000" b="1" dirty="0">
                <a:latin typeface="OpenDyslexicAlta" pitchFamily="50" charset="0"/>
              </a:rPr>
              <a:t> of how much input energy is transformed into </a:t>
            </a:r>
            <a:r>
              <a:rPr lang="en-AU" sz="4000" b="1" dirty="0">
                <a:solidFill>
                  <a:srgbClr val="FFFF00"/>
                </a:solidFill>
                <a:latin typeface="OpenDyslexicAlta" pitchFamily="50" charset="0"/>
              </a:rPr>
              <a:t>USEFUL output energy</a:t>
            </a:r>
            <a:r>
              <a:rPr lang="en-AU" sz="4000" b="1" dirty="0">
                <a:latin typeface="OpenDyslexicAlta" pitchFamily="50" charset="0"/>
              </a:rPr>
              <a:t>.</a:t>
            </a:r>
          </a:p>
          <a:p>
            <a:pPr marL="68580" indent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AU" sz="4000" b="1" dirty="0">
                <a:latin typeface="OpenDyslexicAlta" pitchFamily="50" charset="0"/>
              </a:rPr>
              <a:t>There is </a:t>
            </a:r>
            <a:r>
              <a:rPr lang="en-AU" sz="4000" b="1" dirty="0">
                <a:solidFill>
                  <a:srgbClr val="FF0000"/>
                </a:solidFill>
                <a:latin typeface="OpenDyslexicAlta" pitchFamily="50" charset="0"/>
              </a:rPr>
              <a:t>NEVER 100% efficiency</a:t>
            </a:r>
          </a:p>
          <a:p>
            <a:pPr marL="68580" indent="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AU" sz="4000" b="1" dirty="0">
                <a:latin typeface="OpenDyslexicAlta" pitchFamily="50" charset="0"/>
              </a:rPr>
              <a:t>Energy that does not do ‘useful’ work is called </a:t>
            </a:r>
            <a:r>
              <a:rPr lang="en-AU" sz="4000" b="1" dirty="0">
                <a:solidFill>
                  <a:srgbClr val="FF33CC"/>
                </a:solidFill>
                <a:latin typeface="OpenDyslexicAlta" pitchFamily="50" charset="0"/>
              </a:rPr>
              <a:t>‘wasted’ energy</a:t>
            </a:r>
            <a:r>
              <a:rPr lang="en-AU" sz="4000" b="1" dirty="0">
                <a:latin typeface="OpenDyslexicAlta" pitchFamily="50" charset="0"/>
              </a:rPr>
              <a:t>.</a:t>
            </a:r>
          </a:p>
          <a:p>
            <a:pPr marL="68580" indent="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AU" sz="4000" b="1" dirty="0">
                <a:latin typeface="OpenDyslexicAlta" pitchFamily="50" charset="0"/>
              </a:rPr>
              <a:t>Devices usually waste energy as </a:t>
            </a:r>
            <a:r>
              <a:rPr lang="en-AU" sz="4000" b="1" dirty="0">
                <a:solidFill>
                  <a:srgbClr val="00CCFF"/>
                </a:solidFill>
                <a:latin typeface="OpenDyslexicAlta" pitchFamily="50" charset="0"/>
              </a:rPr>
              <a:t>SOUND</a:t>
            </a:r>
            <a:r>
              <a:rPr lang="en-AU" sz="4000" b="1" dirty="0">
                <a:latin typeface="OpenDyslexicAlta" pitchFamily="50" charset="0"/>
              </a:rPr>
              <a:t> and </a:t>
            </a:r>
            <a:r>
              <a:rPr lang="en-AU" sz="4000" b="1" dirty="0">
                <a:solidFill>
                  <a:srgbClr val="00CCFF"/>
                </a:solidFill>
                <a:latin typeface="OpenDyslexicAlta" pitchFamily="50" charset="0"/>
              </a:rPr>
              <a:t>HEAT</a:t>
            </a: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10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ChangeArrowheads="1"/>
          </p:cNvSpPr>
          <p:nvPr/>
        </p:nvSpPr>
        <p:spPr bwMode="auto">
          <a:xfrm>
            <a:off x="323528" y="843558"/>
            <a:ext cx="8305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GB" sz="2000" dirty="0">
                <a:latin typeface="OpenDyslexicAlta" pitchFamily="50" charset="0"/>
              </a:rPr>
              <a:t>If a device makes noise but is not designed to make noise, then energy is being wasted as </a:t>
            </a:r>
            <a:r>
              <a:rPr lang="en-GB" sz="2000" b="1" i="1" dirty="0">
                <a:solidFill>
                  <a:srgbClr val="FF66FF"/>
                </a:solidFill>
                <a:latin typeface="OpenDyslexicAlta" pitchFamily="50" charset="0"/>
              </a:rPr>
              <a:t>sound</a:t>
            </a:r>
            <a:r>
              <a:rPr lang="en-GB" sz="2000" dirty="0">
                <a:latin typeface="OpenDyslexicAlta" pitchFamily="50" charset="0"/>
              </a:rPr>
              <a:t>. </a:t>
            </a:r>
          </a:p>
        </p:txBody>
      </p:sp>
      <p:sp>
        <p:nvSpPr>
          <p:cNvPr id="373763" name="Text Box 3"/>
          <p:cNvSpPr txBox="1">
            <a:spLocks noChangeArrowheads="1"/>
          </p:cNvSpPr>
          <p:nvPr/>
        </p:nvSpPr>
        <p:spPr bwMode="auto">
          <a:xfrm>
            <a:off x="-30807" y="1510484"/>
            <a:ext cx="680750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Which devices below waste energy as </a:t>
            </a:r>
            <a:r>
              <a:rPr lang="en-GB" sz="2800" b="1" i="1" dirty="0">
                <a:solidFill>
                  <a:srgbClr val="FFFF00"/>
                </a:solidFill>
              </a:rPr>
              <a:t>sound?</a:t>
            </a:r>
            <a:endParaRPr lang="en-GB" sz="2800" dirty="0">
              <a:solidFill>
                <a:srgbClr val="FFFF00"/>
              </a:solidFill>
            </a:endParaRPr>
          </a:p>
        </p:txBody>
      </p:sp>
      <p:sp>
        <p:nvSpPr>
          <p:cNvPr id="373775" name="Rectangle 1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820472" cy="857250"/>
          </a:xfrm>
        </p:spPr>
        <p:txBody>
          <a:bodyPr>
            <a:noAutofit/>
          </a:bodyPr>
          <a:lstStyle/>
          <a:p>
            <a:r>
              <a:rPr lang="en-GB" sz="5400" dirty="0">
                <a:latin typeface="yorkwhiteletter" pitchFamily="2" charset="0"/>
              </a:rPr>
              <a:t>WHICH DEVICES WASTE ENERGY AS </a:t>
            </a:r>
            <a:r>
              <a:rPr lang="en-GB" sz="5400" dirty="0">
                <a:solidFill>
                  <a:srgbClr val="00FF00"/>
                </a:solidFill>
                <a:latin typeface="yorkwhiteletter" pitchFamily="2" charset="0"/>
              </a:rPr>
              <a:t>SOUND</a:t>
            </a:r>
            <a:r>
              <a:rPr lang="en-GB" sz="6600" dirty="0">
                <a:latin typeface="Allstar" pitchFamily="2" charset="0"/>
              </a:rPr>
              <a:t>?</a:t>
            </a:r>
            <a:endParaRPr lang="en-GB" sz="5400" dirty="0">
              <a:solidFill>
                <a:srgbClr val="00FF00"/>
              </a:solidFill>
              <a:latin typeface="yorkwhiteletter" pitchFamily="2" charset="0"/>
            </a:endParaRPr>
          </a:p>
        </p:txBody>
      </p:sp>
      <p:pic>
        <p:nvPicPr>
          <p:cNvPr id="10" name="Picture 4" descr="Image result for CAR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2235" y="2887888"/>
            <a:ext cx="3068925" cy="2396750"/>
          </a:xfrm>
          <a:prstGeom prst="rect">
            <a:avLst/>
          </a:prstGeom>
          <a:noFill/>
        </p:spPr>
      </p:pic>
      <p:pic>
        <p:nvPicPr>
          <p:cNvPr id="145412" name="Picture 4" descr="Image result for WASHING MACHIN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 l="18032" r="17386"/>
          <a:stretch>
            <a:fillRect/>
          </a:stretch>
        </p:blipFill>
        <p:spPr bwMode="auto">
          <a:xfrm>
            <a:off x="323528" y="2499742"/>
            <a:ext cx="1656184" cy="2274515"/>
          </a:xfrm>
          <a:prstGeom prst="rect">
            <a:avLst/>
          </a:prstGeom>
          <a:noFill/>
        </p:spPr>
      </p:pic>
      <p:pic>
        <p:nvPicPr>
          <p:cNvPr id="145416" name="Picture 8" descr="Image result for HAIRDRYER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1646" y="1476759"/>
            <a:ext cx="2160239" cy="2160240"/>
          </a:xfrm>
          <a:prstGeom prst="rect">
            <a:avLst/>
          </a:prstGeom>
          <a:noFill/>
        </p:spPr>
      </p:pic>
      <p:pic>
        <p:nvPicPr>
          <p:cNvPr id="145418" name="Picture 10" descr="Image result for AEROPLANE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39752" y="2204678"/>
            <a:ext cx="2803823" cy="157854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03" name="Rectangle 1055"/>
          <p:cNvSpPr>
            <a:spLocks noChangeArrowheads="1"/>
          </p:cNvSpPr>
          <p:nvPr/>
        </p:nvSpPr>
        <p:spPr bwMode="auto">
          <a:xfrm>
            <a:off x="107504" y="857250"/>
            <a:ext cx="8445624" cy="947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en-GB" sz="2000" dirty="0">
                <a:latin typeface="OpenDyslexicAlta" pitchFamily="50" charset="0"/>
              </a:rPr>
              <a:t>If a device gets warm but it is not designed to get warm, then energy is wasted as </a:t>
            </a:r>
            <a:r>
              <a:rPr lang="en-GB" sz="2000" b="1" i="1" dirty="0">
                <a:solidFill>
                  <a:srgbClr val="FF99FF"/>
                </a:solidFill>
                <a:latin typeface="OpenDyslexicAlta" pitchFamily="50" charset="0"/>
              </a:rPr>
              <a:t>heat</a:t>
            </a:r>
            <a:r>
              <a:rPr lang="en-GB" sz="2000" dirty="0">
                <a:latin typeface="OpenDyslexicAlta" pitchFamily="50" charset="0"/>
              </a:rPr>
              <a:t>.</a:t>
            </a:r>
          </a:p>
          <a:p>
            <a:pPr>
              <a:spcBef>
                <a:spcPct val="30000"/>
              </a:spcBef>
            </a:pPr>
            <a:endParaRPr lang="en-GB" sz="1200" dirty="0"/>
          </a:p>
        </p:txBody>
      </p:sp>
      <p:sp>
        <p:nvSpPr>
          <p:cNvPr id="131104" name="Text Box 1056"/>
          <p:cNvSpPr txBox="1">
            <a:spLocks noChangeArrowheads="1"/>
          </p:cNvSpPr>
          <p:nvPr/>
        </p:nvSpPr>
        <p:spPr bwMode="auto">
          <a:xfrm>
            <a:off x="251520" y="1563638"/>
            <a:ext cx="83216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3200" dirty="0"/>
              <a:t>Which devices waste energy as </a:t>
            </a:r>
            <a:r>
              <a:rPr lang="en-GB" sz="3200" b="1" i="1" dirty="0">
                <a:solidFill>
                  <a:srgbClr val="FFFF00"/>
                </a:solidFill>
              </a:rPr>
              <a:t>heat</a:t>
            </a:r>
            <a:r>
              <a:rPr lang="en-GB" sz="3200" dirty="0"/>
              <a:t> ? </a:t>
            </a:r>
          </a:p>
        </p:txBody>
      </p:sp>
      <p:sp>
        <p:nvSpPr>
          <p:cNvPr id="131125" name="Rectangle 107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>
            <a:noAutofit/>
          </a:bodyPr>
          <a:lstStyle/>
          <a:p>
            <a:r>
              <a:rPr lang="en-GB" sz="5400" dirty="0">
                <a:latin typeface="yorkwhiteletter" pitchFamily="2" charset="0"/>
              </a:rPr>
              <a:t>WHICH DEVICES WASTE ENERGY AS </a:t>
            </a:r>
            <a:r>
              <a:rPr lang="en-GB" sz="5400" dirty="0">
                <a:solidFill>
                  <a:srgbClr val="FF0000"/>
                </a:solidFill>
                <a:latin typeface="yorkwhiteletter" pitchFamily="2" charset="0"/>
              </a:rPr>
              <a:t>HEAT</a:t>
            </a:r>
            <a:r>
              <a:rPr lang="en-GB" sz="6600" dirty="0">
                <a:latin typeface="Allstar" pitchFamily="2" charset="0"/>
              </a:rPr>
              <a:t>?</a:t>
            </a:r>
            <a:endParaRPr lang="en-GB" sz="5400" dirty="0">
              <a:latin typeface="yorkwhiteletter" pitchFamily="2" charset="0"/>
            </a:endParaRPr>
          </a:p>
        </p:txBody>
      </p:sp>
      <p:pic>
        <p:nvPicPr>
          <p:cNvPr id="143362" name="Picture 2" descr="Image result for TV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83768" y="2120621"/>
            <a:ext cx="2907184" cy="1634134"/>
          </a:xfrm>
          <a:prstGeom prst="rect">
            <a:avLst/>
          </a:prstGeom>
          <a:noFill/>
        </p:spPr>
      </p:pic>
      <p:pic>
        <p:nvPicPr>
          <p:cNvPr id="143364" name="Picture 4" descr="Image result for CAR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8444" y="3030329"/>
            <a:ext cx="3068925" cy="2396750"/>
          </a:xfrm>
          <a:prstGeom prst="rect">
            <a:avLst/>
          </a:prstGeom>
          <a:noFill/>
        </p:spPr>
      </p:pic>
      <p:pic>
        <p:nvPicPr>
          <p:cNvPr id="143366" name="Picture 6" descr="Image result for IPHON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4288" y="1419622"/>
            <a:ext cx="2246709" cy="2246710"/>
          </a:xfrm>
          <a:prstGeom prst="rect">
            <a:avLst/>
          </a:prstGeom>
          <a:noFill/>
        </p:spPr>
      </p:pic>
      <p:pic>
        <p:nvPicPr>
          <p:cNvPr id="143368" name="Picture 8" descr="Image result for IRON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1520" y="2643758"/>
            <a:ext cx="2329575" cy="206618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Text Box 3"/>
          <p:cNvSpPr txBox="1">
            <a:spLocks noChangeArrowheads="1"/>
          </p:cNvSpPr>
          <p:nvPr/>
        </p:nvSpPr>
        <p:spPr bwMode="auto">
          <a:xfrm>
            <a:off x="0" y="771550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b="1" dirty="0">
                <a:latin typeface="OpenDyslexicAlta" pitchFamily="50" charset="0"/>
              </a:rPr>
              <a:t>The energy efficiency of a device can be calculated using this formula:</a:t>
            </a:r>
          </a:p>
        </p:txBody>
      </p:sp>
      <p:sp>
        <p:nvSpPr>
          <p:cNvPr id="139271" name="Text Box 7"/>
          <p:cNvSpPr txBox="1">
            <a:spLocks noChangeArrowheads="1"/>
          </p:cNvSpPr>
          <p:nvPr/>
        </p:nvSpPr>
        <p:spPr bwMode="auto">
          <a:xfrm>
            <a:off x="0" y="3939902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1950" indent="-361950">
              <a:spcBef>
                <a:spcPct val="30000"/>
              </a:spcBef>
              <a:buClr>
                <a:srgbClr val="CC00CC"/>
              </a:buClr>
              <a:buFont typeface="Wingdings" pitchFamily="2" charset="2"/>
              <a:buChar char="l"/>
            </a:pPr>
            <a:r>
              <a:rPr lang="en-GB" sz="2800" b="1" dirty="0">
                <a:solidFill>
                  <a:srgbClr val="99FF33"/>
                </a:solidFill>
              </a:rPr>
              <a:t>Energy efficiency can be converted into a percentage by multiplying by 100</a:t>
            </a:r>
            <a:r>
              <a:rPr lang="en-GB" sz="2800" b="1" i="1" dirty="0">
                <a:solidFill>
                  <a:srgbClr val="99FF33"/>
                </a:solidFill>
              </a:rPr>
              <a:t>.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0" y="2859782"/>
            <a:ext cx="54909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61950" indent="-361950">
              <a:buClr>
                <a:srgbClr val="CC00CC"/>
              </a:buClr>
              <a:buFont typeface="Wingdings" pitchFamily="2" charset="2"/>
              <a:buChar char="l"/>
            </a:pPr>
            <a:r>
              <a:rPr lang="en-GB" sz="2400" b="1" dirty="0"/>
              <a:t>Useful energy is measured in </a:t>
            </a:r>
            <a:r>
              <a:rPr lang="en-GB" sz="2400" b="1" i="1" dirty="0"/>
              <a:t>joules </a:t>
            </a:r>
            <a:r>
              <a:rPr lang="en-GB" sz="2400" b="1" dirty="0"/>
              <a:t>(</a:t>
            </a:r>
            <a:r>
              <a:rPr lang="en-GB" sz="2400" b="1" i="1" dirty="0"/>
              <a:t>J</a:t>
            </a:r>
            <a:r>
              <a:rPr lang="en-GB" sz="2400" b="1" dirty="0"/>
              <a:t>).</a:t>
            </a:r>
          </a:p>
        </p:txBody>
      </p:sp>
      <p:sp>
        <p:nvSpPr>
          <p:cNvPr id="139273" name="Rectangle 9"/>
          <p:cNvSpPr>
            <a:spLocks noChangeArrowheads="1"/>
          </p:cNvSpPr>
          <p:nvPr/>
        </p:nvSpPr>
        <p:spPr bwMode="auto">
          <a:xfrm>
            <a:off x="0" y="3363838"/>
            <a:ext cx="52984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61950" indent="-361950">
              <a:buClr>
                <a:srgbClr val="CC00CC"/>
              </a:buClr>
              <a:buFont typeface="Wingdings" pitchFamily="2" charset="2"/>
              <a:buChar char="l"/>
            </a:pPr>
            <a:r>
              <a:rPr lang="en-GB" sz="2400" b="1" dirty="0"/>
              <a:t>Total energy is measured in </a:t>
            </a:r>
            <a:r>
              <a:rPr lang="en-GB" sz="2400" b="1" i="1" dirty="0"/>
              <a:t>joules</a:t>
            </a:r>
            <a:r>
              <a:rPr lang="en-GB" sz="2400" b="1" dirty="0"/>
              <a:t> (</a:t>
            </a:r>
            <a:r>
              <a:rPr lang="en-GB" sz="2400" b="1" i="1" dirty="0">
                <a:sym typeface="Symbol" pitchFamily="18" charset="2"/>
              </a:rPr>
              <a:t>J</a:t>
            </a:r>
            <a:r>
              <a:rPr lang="en-GB" sz="2400" b="1" dirty="0"/>
              <a:t>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D56B8-287A-4188-B921-C091366A43B4}"/>
              </a:ext>
            </a:extLst>
          </p:cNvPr>
          <p:cNvGrpSpPr/>
          <p:nvPr/>
        </p:nvGrpSpPr>
        <p:grpSpPr>
          <a:xfrm>
            <a:off x="179512" y="1462097"/>
            <a:ext cx="7694612" cy="1293971"/>
            <a:chOff x="899592" y="1419622"/>
            <a:chExt cx="7694612" cy="1293971"/>
          </a:xfrm>
        </p:grpSpPr>
        <p:sp>
          <p:nvSpPr>
            <p:cNvPr id="139283" name="AutoShape 19"/>
            <p:cNvSpPr>
              <a:spLocks noChangeArrowheads="1"/>
            </p:cNvSpPr>
            <p:nvPr/>
          </p:nvSpPr>
          <p:spPr bwMode="auto">
            <a:xfrm>
              <a:off x="899592" y="1419622"/>
              <a:ext cx="7694612" cy="1293971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25400" algn="ctr">
              <a:solidFill>
                <a:srgbClr val="CC00CC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endParaRPr lang="en-GB" sz="2800"/>
            </a:p>
            <a:p>
              <a:pPr algn="ctr"/>
              <a:endParaRPr lang="en-GB" sz="2800"/>
            </a:p>
            <a:p>
              <a:pPr algn="ctr"/>
              <a:endParaRPr lang="en-GB" sz="1400"/>
            </a:p>
          </p:txBody>
        </p:sp>
        <p:sp>
          <p:nvSpPr>
            <p:cNvPr id="139284" name="Text Box 20"/>
            <p:cNvSpPr txBox="1">
              <a:spLocks noChangeArrowheads="1"/>
            </p:cNvSpPr>
            <p:nvPr/>
          </p:nvSpPr>
          <p:spPr bwMode="auto">
            <a:xfrm>
              <a:off x="1127126" y="1760498"/>
              <a:ext cx="3548151" cy="5847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3200" b="1" i="1" dirty="0">
                  <a:solidFill>
                    <a:schemeClr val="bg1"/>
                  </a:solidFill>
                </a:rPr>
                <a:t>energy efficiency  = </a:t>
              </a:r>
            </a:p>
          </p:txBody>
        </p:sp>
        <p:sp>
          <p:nvSpPr>
            <p:cNvPr id="139285" name="Text Box 21"/>
            <p:cNvSpPr txBox="1">
              <a:spLocks noChangeArrowheads="1"/>
            </p:cNvSpPr>
            <p:nvPr/>
          </p:nvSpPr>
          <p:spPr bwMode="auto">
            <a:xfrm>
              <a:off x="4869573" y="1459457"/>
              <a:ext cx="3359317" cy="104028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GB" sz="2800" b="1" i="1" dirty="0">
                  <a:solidFill>
                    <a:schemeClr val="bg1"/>
                  </a:solidFill>
                </a:rPr>
                <a:t>useful output energy </a:t>
              </a:r>
            </a:p>
            <a:p>
              <a:pPr algn="ctr">
                <a:spcBef>
                  <a:spcPct val="20000"/>
                </a:spcBef>
              </a:pPr>
              <a:r>
                <a:rPr lang="en-GB" sz="2800" b="1" i="1" dirty="0">
                  <a:solidFill>
                    <a:schemeClr val="bg1"/>
                  </a:solidFill>
                </a:rPr>
                <a:t>total input energy</a:t>
              </a:r>
            </a:p>
          </p:txBody>
        </p:sp>
        <p:sp>
          <p:nvSpPr>
            <p:cNvPr id="139293" name="Line 29"/>
            <p:cNvSpPr>
              <a:spLocks noChangeShapeType="1"/>
            </p:cNvSpPr>
            <p:nvPr/>
          </p:nvSpPr>
          <p:spPr bwMode="auto">
            <a:xfrm flipV="1">
              <a:off x="4644008" y="1995686"/>
              <a:ext cx="3800475" cy="1191"/>
            </a:xfrm>
            <a:prstGeom prst="line">
              <a:avLst/>
            </a:prstGeom>
            <a:noFill/>
            <a:ln w="38100">
              <a:solidFill>
                <a:srgbClr val="010066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AU"/>
            </a:p>
          </p:txBody>
        </p:sp>
      </p:grpSp>
      <p:sp>
        <p:nvSpPr>
          <p:cNvPr id="139290" name="Rectangle 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rgbClr val="FFC000"/>
                </a:solidFill>
                <a:latin typeface="yorkwhiteletter" pitchFamily="2" charset="0"/>
              </a:rPr>
              <a:t>HOW IS ENERGY EFFICIENCY CALCULATED</a:t>
            </a:r>
            <a:r>
              <a:rPr lang="en-GB" sz="6000" dirty="0">
                <a:solidFill>
                  <a:srgbClr val="FFC000"/>
                </a:solidFill>
                <a:latin typeface="Allstar" pitchFamily="2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CDB8E-132F-44FB-8C83-14436BDC401A}"/>
              </a:ext>
            </a:extLst>
          </p:cNvPr>
          <p:cNvSpPr txBox="1"/>
          <p:nvPr/>
        </p:nvSpPr>
        <p:spPr>
          <a:xfrm>
            <a:off x="7736344" y="1736818"/>
            <a:ext cx="1228144" cy="646986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FF66FF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X100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1" grpId="0" autoUpdateAnimBg="0"/>
      <p:bldP spid="139272" grpId="0" autoUpdateAnimBg="0"/>
      <p:bldP spid="13927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7824" y="1653648"/>
            <a:ext cx="3024336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  <a:latin typeface="Pointy Demo" pitchFamily="2" charset="0"/>
              </a:rPr>
              <a:t>KINETIC ENERGY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93" y="3127126"/>
            <a:ext cx="2773681" cy="769441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MOTION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1158" y="4214053"/>
            <a:ext cx="3810419" cy="769441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ELECTRICAL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52120" y="267494"/>
            <a:ext cx="3024336" cy="769441"/>
          </a:xfrm>
          <a:prstGeom prst="rect">
            <a:avLst/>
          </a:prstGeom>
          <a:solidFill>
            <a:srgbClr val="FFCC6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SOUND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267494"/>
            <a:ext cx="3024336" cy="769441"/>
          </a:xfrm>
          <a:prstGeom prst="rect">
            <a:avLst/>
          </a:prstGeom>
          <a:solidFill>
            <a:srgbClr val="00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6610" y="3147814"/>
            <a:ext cx="2827878" cy="769441"/>
          </a:xfrm>
          <a:prstGeom prst="rect">
            <a:avLst/>
          </a:prstGeom>
          <a:solidFill>
            <a:srgbClr val="99FF33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LIGHT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231741" y="1070231"/>
            <a:ext cx="720080" cy="68142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084167" y="1063257"/>
            <a:ext cx="576064" cy="69537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02172" y="2642743"/>
            <a:ext cx="613645" cy="39655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27984" y="3219822"/>
            <a:ext cx="20305" cy="91538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62908" y="2642743"/>
            <a:ext cx="497338" cy="39655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59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38" name="Picture 26" descr="PC9_gfx_bul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75" y="0"/>
            <a:ext cx="3286125" cy="2770659"/>
          </a:xfrm>
          <a:prstGeom prst="rect">
            <a:avLst/>
          </a:prstGeom>
          <a:noFill/>
        </p:spPr>
      </p:pic>
      <p:sp>
        <p:nvSpPr>
          <p:cNvPr id="141334" name="Text Box 22"/>
          <p:cNvSpPr txBox="1">
            <a:spLocks noChangeArrowheads="1"/>
          </p:cNvSpPr>
          <p:nvPr/>
        </p:nvSpPr>
        <p:spPr bwMode="auto">
          <a:xfrm>
            <a:off x="2483768" y="4155926"/>
            <a:ext cx="19653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800" b="1" i="1">
                <a:solidFill>
                  <a:srgbClr val="CC00CC"/>
                </a:solidFill>
              </a:rPr>
              <a:t>0.45 or 45%</a:t>
            </a:r>
          </a:p>
        </p:txBody>
      </p:sp>
      <p:sp>
        <p:nvSpPr>
          <p:cNvPr id="141332" name="Text Box 20"/>
          <p:cNvSpPr txBox="1">
            <a:spLocks noChangeArrowheads="1"/>
          </p:cNvSpPr>
          <p:nvPr/>
        </p:nvSpPr>
        <p:spPr bwMode="auto">
          <a:xfrm>
            <a:off x="0" y="2096512"/>
            <a:ext cx="4427984" cy="255454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Tx/>
              <a:buAutoNum type="alphaLcParenR"/>
            </a:pPr>
            <a:r>
              <a:rPr lang="en-GB" sz="2400" b="1" dirty="0"/>
              <a:t>How much energy </a:t>
            </a:r>
          </a:p>
          <a:p>
            <a:pPr marL="457200" indent="-457200"/>
            <a:r>
              <a:rPr lang="en-GB" sz="2400" b="1" dirty="0"/>
              <a:t>	is wasted?</a:t>
            </a:r>
          </a:p>
          <a:p>
            <a:pPr marL="457200" indent="-457200">
              <a:buFontTx/>
              <a:buAutoNum type="alphaLcParenR"/>
            </a:pPr>
            <a:endParaRPr lang="en-GB" sz="800" b="1" dirty="0"/>
          </a:p>
          <a:p>
            <a:pPr marL="457200" indent="-457200">
              <a:buFontTx/>
              <a:buAutoNum type="alphaLcParenR" startAt="2"/>
            </a:pPr>
            <a:r>
              <a:rPr lang="en-GB" sz="2400" b="1" i="1" dirty="0"/>
              <a:t>In what form is the energy wasted?</a:t>
            </a:r>
          </a:p>
          <a:p>
            <a:pPr marL="457200" indent="-457200">
              <a:buFontTx/>
              <a:buAutoNum type="alphaLcParenR" startAt="2"/>
            </a:pPr>
            <a:endParaRPr lang="en-GB" sz="800" b="1" i="1" dirty="0"/>
          </a:p>
          <a:p>
            <a:pPr marL="457200" indent="-457200">
              <a:buFontTx/>
              <a:buAutoNum type="alphaLcParenR" startAt="2"/>
            </a:pPr>
            <a:r>
              <a:rPr lang="en-GB" sz="2400" b="1" i="1" dirty="0"/>
              <a:t>What is the efficiency </a:t>
            </a:r>
          </a:p>
          <a:p>
            <a:pPr marL="457200" indent="-457200"/>
            <a:r>
              <a:rPr lang="en-GB" sz="2400" b="1" i="1" dirty="0"/>
              <a:t>	of the bulb?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4572000" y="3135040"/>
            <a:ext cx="4311005" cy="1505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Ins="0">
            <a:spAutoFit/>
          </a:bodyPr>
          <a:lstStyle/>
          <a:p>
            <a:pPr>
              <a:spcBef>
                <a:spcPct val="10000"/>
              </a:spcBef>
            </a:pPr>
            <a:r>
              <a:rPr lang="en-GB" b="1" i="1" dirty="0"/>
              <a:t>Efficiency</a:t>
            </a:r>
            <a:r>
              <a:rPr lang="en-GB" sz="1600" b="1" i="1" dirty="0"/>
              <a:t> </a:t>
            </a:r>
            <a:r>
              <a:rPr lang="en-GB" b="1" i="1" dirty="0"/>
              <a:t>= </a:t>
            </a:r>
            <a:r>
              <a:rPr lang="en-GB" b="1" i="1" u="sng" dirty="0"/>
              <a:t>Useful output energy</a:t>
            </a:r>
          </a:p>
          <a:p>
            <a:pPr>
              <a:spcBef>
                <a:spcPct val="10000"/>
              </a:spcBef>
            </a:pPr>
            <a:r>
              <a:rPr lang="en-GB" b="1" i="1" dirty="0"/>
              <a:t>	     Total input energy</a:t>
            </a:r>
          </a:p>
          <a:p>
            <a:r>
              <a:rPr lang="en-GB" b="1" dirty="0"/>
              <a:t>     </a:t>
            </a:r>
            <a:r>
              <a:rPr lang="en-GB" b="1" i="1" dirty="0"/>
              <a:t>	       =   </a:t>
            </a:r>
            <a:r>
              <a:rPr lang="en-GB" b="1" i="1" u="sng" dirty="0"/>
              <a:t>45 J  </a:t>
            </a:r>
            <a:r>
              <a:rPr lang="en-GB" b="1" i="1" dirty="0"/>
              <a:t>   X100	</a:t>
            </a:r>
          </a:p>
          <a:p>
            <a:r>
              <a:rPr lang="en-GB" b="1" i="1" dirty="0"/>
              <a:t>                             100 J</a:t>
            </a:r>
          </a:p>
          <a:p>
            <a:r>
              <a:rPr lang="en-GB" b="1" i="1" dirty="0"/>
              <a:t>	       = </a:t>
            </a:r>
            <a:r>
              <a:rPr lang="en-GB" b="1" i="1" u="sng" dirty="0">
                <a:solidFill>
                  <a:srgbClr val="CC00CC"/>
                </a:solidFill>
              </a:rPr>
              <a:t>0.45 or 45%</a:t>
            </a:r>
            <a:endParaRPr lang="en-GB" sz="2000" b="1" i="1" u="sng" dirty="0">
              <a:solidFill>
                <a:srgbClr val="CC00CC"/>
              </a:solidFill>
              <a:sym typeface="Symbol" pitchFamily="18" charset="2"/>
            </a:endParaRP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395536" y="761749"/>
            <a:ext cx="59046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b="1" dirty="0"/>
              <a:t>This light bulb is supplied with </a:t>
            </a:r>
            <a:r>
              <a:rPr lang="en-GB" sz="2400" b="1" dirty="0">
                <a:solidFill>
                  <a:srgbClr val="FFFF00"/>
                </a:solidFill>
              </a:rPr>
              <a:t>100</a:t>
            </a:r>
            <a:r>
              <a:rPr lang="en-GB" sz="1100" b="1" dirty="0">
                <a:solidFill>
                  <a:srgbClr val="FFFF00"/>
                </a:solidFill>
              </a:rPr>
              <a:t> </a:t>
            </a:r>
            <a:r>
              <a:rPr lang="en-GB" sz="2400" b="1" dirty="0">
                <a:solidFill>
                  <a:srgbClr val="FFFF00"/>
                </a:solidFill>
              </a:rPr>
              <a:t>J</a:t>
            </a:r>
            <a:r>
              <a:rPr lang="en-GB" sz="2400" b="1" dirty="0"/>
              <a:t> of </a:t>
            </a:r>
            <a:r>
              <a:rPr lang="en-GB" sz="2400" b="1" u="sng" dirty="0">
                <a:solidFill>
                  <a:srgbClr val="FFFF00"/>
                </a:solidFill>
              </a:rPr>
              <a:t>electrical energy</a:t>
            </a:r>
            <a:r>
              <a:rPr lang="en-GB" sz="2400" b="1" dirty="0"/>
              <a:t>, which it converts to </a:t>
            </a:r>
            <a:r>
              <a:rPr lang="en-GB" sz="2400" b="1" dirty="0">
                <a:solidFill>
                  <a:srgbClr val="00FFFF"/>
                </a:solidFill>
              </a:rPr>
              <a:t>45</a:t>
            </a:r>
            <a:r>
              <a:rPr lang="en-GB" sz="1100" b="1" dirty="0">
                <a:solidFill>
                  <a:srgbClr val="00FFFF"/>
                </a:solidFill>
              </a:rPr>
              <a:t> </a:t>
            </a:r>
            <a:r>
              <a:rPr lang="en-GB" sz="2400" b="1" dirty="0">
                <a:solidFill>
                  <a:srgbClr val="00FFFF"/>
                </a:solidFill>
              </a:rPr>
              <a:t>J</a:t>
            </a:r>
            <a:r>
              <a:rPr lang="en-GB" sz="2400" b="1" dirty="0"/>
              <a:t> of </a:t>
            </a:r>
            <a:r>
              <a:rPr lang="en-GB" sz="2400" b="1" u="sng" dirty="0">
                <a:solidFill>
                  <a:srgbClr val="00FFFF"/>
                </a:solidFill>
              </a:rPr>
              <a:t>light energy</a:t>
            </a:r>
            <a:r>
              <a:rPr lang="en-GB" sz="2400" b="1" dirty="0"/>
              <a:t>.</a:t>
            </a:r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627784" y="2427734"/>
            <a:ext cx="1143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800" b="1" i="1" dirty="0">
                <a:solidFill>
                  <a:srgbClr val="CC00CC"/>
                </a:solidFill>
              </a:rPr>
              <a:t>55</a:t>
            </a:r>
            <a:r>
              <a:rPr lang="en-GB" sz="1200" b="1" i="1" dirty="0">
                <a:solidFill>
                  <a:srgbClr val="CC00CC"/>
                </a:solidFill>
              </a:rPr>
              <a:t> </a:t>
            </a:r>
            <a:r>
              <a:rPr lang="en-GB" sz="2800" b="1" i="1" dirty="0">
                <a:solidFill>
                  <a:srgbClr val="CC00CC"/>
                </a:solidFill>
              </a:rPr>
              <a:t>J</a:t>
            </a:r>
          </a:p>
        </p:txBody>
      </p:sp>
      <p:sp>
        <p:nvSpPr>
          <p:cNvPr id="141322" name="Rectangle 10"/>
          <p:cNvSpPr>
            <a:spLocks noChangeArrowheads="1"/>
          </p:cNvSpPr>
          <p:nvPr/>
        </p:nvSpPr>
        <p:spPr bwMode="auto">
          <a:xfrm>
            <a:off x="1763445" y="3286620"/>
            <a:ext cx="8643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2800" b="1" i="1" dirty="0">
                <a:solidFill>
                  <a:srgbClr val="CC00CC"/>
                </a:solidFill>
              </a:rPr>
              <a:t>heat</a:t>
            </a:r>
          </a:p>
        </p:txBody>
      </p:sp>
      <p:sp>
        <p:nvSpPr>
          <p:cNvPr id="141330" name="Text Box 18"/>
          <p:cNvSpPr txBox="1">
            <a:spLocks noChangeArrowheads="1"/>
          </p:cNvSpPr>
          <p:nvPr/>
        </p:nvSpPr>
        <p:spPr bwMode="auto">
          <a:xfrm>
            <a:off x="4572000" y="2211710"/>
            <a:ext cx="405810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b="1" i="1" dirty="0"/>
              <a:t>Wasted energy = Total – Useful </a:t>
            </a:r>
          </a:p>
          <a:p>
            <a:r>
              <a:rPr lang="en-GB" b="1" i="1" dirty="0"/>
              <a:t>       		     = 100</a:t>
            </a:r>
            <a:r>
              <a:rPr lang="en-GB" sz="1000" b="1" i="1" dirty="0"/>
              <a:t> </a:t>
            </a:r>
            <a:r>
              <a:rPr lang="en-GB" b="1" i="1" dirty="0"/>
              <a:t>J – 45</a:t>
            </a:r>
            <a:r>
              <a:rPr lang="en-GB" sz="1000" b="1" i="1" dirty="0"/>
              <a:t> </a:t>
            </a:r>
            <a:r>
              <a:rPr lang="en-GB" b="1" i="1" dirty="0"/>
              <a:t>J</a:t>
            </a:r>
          </a:p>
          <a:p>
            <a:r>
              <a:rPr lang="en-GB" b="1" i="1" dirty="0"/>
              <a:t>		     </a:t>
            </a:r>
            <a:r>
              <a:rPr lang="en-GB" b="1" i="1" dirty="0">
                <a:solidFill>
                  <a:srgbClr val="CC00CC"/>
                </a:solidFill>
              </a:rPr>
              <a:t>= 55</a:t>
            </a:r>
            <a:r>
              <a:rPr lang="en-GB" sz="1000" b="1" i="1" dirty="0">
                <a:solidFill>
                  <a:srgbClr val="CC00CC"/>
                </a:solidFill>
              </a:rPr>
              <a:t> </a:t>
            </a:r>
            <a:r>
              <a:rPr lang="en-GB" b="1" i="1" dirty="0">
                <a:solidFill>
                  <a:srgbClr val="CC00CC"/>
                </a:solidFill>
              </a:rPr>
              <a:t>J</a:t>
            </a:r>
          </a:p>
        </p:txBody>
      </p:sp>
      <p:sp>
        <p:nvSpPr>
          <p:cNvPr id="141335" name="Rectangle 2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FF0000"/>
                </a:solidFill>
                <a:latin typeface="yorkwhiteletter" pitchFamily="2" charset="0"/>
              </a:rPr>
              <a:t>CALCULATE THE EFFICIENCY OF A BULB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1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1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1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34" grpId="0" autoUpdateAnimBg="0"/>
      <p:bldP spid="141316" grpId="0" build="p" autoUpdateAnimBg="0" advAuto="0"/>
      <p:bldP spid="141321" grpId="0" autoUpdateAnimBg="0"/>
      <p:bldP spid="141322" grpId="0" autoUpdateAnimBg="0"/>
      <p:bldP spid="141330" grpId="0" build="p" autoUpdateAnimBg="0" advAuto="100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0" y="1995686"/>
            <a:ext cx="4355976" cy="2862322"/>
          </a:xfrm>
          <a:prstGeom prst="rect">
            <a:avLst/>
          </a:prstGeom>
          <a:noFill/>
          <a:ln w="38100">
            <a:solidFill>
              <a:srgbClr val="99FF33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Tx/>
              <a:buAutoNum type="alphaLcParenR"/>
            </a:pPr>
            <a:r>
              <a:rPr lang="en-GB" sz="2400" b="1" dirty="0"/>
              <a:t>How much energy </a:t>
            </a:r>
          </a:p>
          <a:p>
            <a:pPr marL="457200" indent="-457200"/>
            <a:r>
              <a:rPr lang="en-GB" sz="2400" b="1" dirty="0"/>
              <a:t>	is wasted?</a:t>
            </a:r>
          </a:p>
          <a:p>
            <a:pPr marL="457200" indent="-457200">
              <a:buFontTx/>
              <a:buAutoNum type="alphaLcParenR"/>
            </a:pPr>
            <a:endParaRPr lang="en-GB" sz="600" b="1" dirty="0"/>
          </a:p>
          <a:p>
            <a:pPr marL="457200" indent="-457200">
              <a:buFontTx/>
              <a:buAutoNum type="alphaLcParenR" startAt="2"/>
            </a:pPr>
            <a:r>
              <a:rPr lang="en-GB" sz="2400" b="1" i="1" dirty="0"/>
              <a:t>In what form is the energy wasted?</a:t>
            </a:r>
          </a:p>
          <a:p>
            <a:pPr marL="457200" indent="-457200">
              <a:buFontTx/>
              <a:buAutoNum type="alphaLcParenR" startAt="2"/>
            </a:pPr>
            <a:endParaRPr lang="en-GB" sz="600" b="1" i="1" dirty="0"/>
          </a:p>
          <a:p>
            <a:pPr marL="457200" indent="-457200">
              <a:buFontTx/>
              <a:buAutoNum type="alphaLcParenR" startAt="2"/>
            </a:pPr>
            <a:r>
              <a:rPr lang="en-GB" sz="2400" b="1" i="1" dirty="0"/>
              <a:t>What is the efficiency of the radio?</a:t>
            </a:r>
          </a:p>
          <a:p>
            <a:pPr marL="457200" indent="-457200"/>
            <a:endParaRPr lang="en-GB" sz="2400" b="1" i="1" dirty="0"/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107504" y="771550"/>
            <a:ext cx="6408712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600" b="1" dirty="0"/>
              <a:t>This radio is supplied with </a:t>
            </a:r>
            <a:r>
              <a:rPr lang="en-GB" sz="2600" b="1" dirty="0">
                <a:solidFill>
                  <a:srgbClr val="00FF00"/>
                </a:solidFill>
              </a:rPr>
              <a:t>300 J of electrical energy</a:t>
            </a:r>
            <a:r>
              <a:rPr lang="en-GB" sz="2600" b="1" dirty="0"/>
              <a:t> which it converts to </a:t>
            </a:r>
            <a:r>
              <a:rPr lang="en-GB" sz="2600" b="1" dirty="0">
                <a:solidFill>
                  <a:srgbClr val="FFC000"/>
                </a:solidFill>
              </a:rPr>
              <a:t>96 J of sound energy</a:t>
            </a:r>
            <a:r>
              <a:rPr lang="en-GB" sz="2600" b="1" dirty="0"/>
              <a:t>.</a:t>
            </a: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4788025" y="3363838"/>
            <a:ext cx="4355976" cy="1505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Ins="0">
            <a:spAutoFit/>
          </a:bodyPr>
          <a:lstStyle/>
          <a:p>
            <a:pPr>
              <a:spcBef>
                <a:spcPct val="10000"/>
              </a:spcBef>
            </a:pPr>
            <a:r>
              <a:rPr lang="en-GB" b="1" i="1" dirty="0"/>
              <a:t>Efficiency = </a:t>
            </a:r>
            <a:r>
              <a:rPr lang="en-GB" b="1" i="1" u="sng" dirty="0"/>
              <a:t>Useful output energy</a:t>
            </a:r>
          </a:p>
          <a:p>
            <a:pPr>
              <a:spcBef>
                <a:spcPct val="10000"/>
              </a:spcBef>
            </a:pPr>
            <a:r>
              <a:rPr lang="en-GB" b="1" i="1" dirty="0"/>
              <a:t>	    Total input energy</a:t>
            </a:r>
          </a:p>
          <a:p>
            <a:r>
              <a:rPr lang="en-GB" b="1" i="1" dirty="0"/>
              <a:t>     	       =   </a:t>
            </a:r>
            <a:r>
              <a:rPr lang="en-GB" b="1" i="1" u="sng" dirty="0"/>
              <a:t>96 J  </a:t>
            </a:r>
            <a:r>
              <a:rPr lang="en-GB" b="1" i="1" dirty="0"/>
              <a:t> X100</a:t>
            </a:r>
          </a:p>
          <a:p>
            <a:r>
              <a:rPr lang="en-GB" b="1" i="1" dirty="0"/>
              <a:t>	           300J</a:t>
            </a:r>
          </a:p>
          <a:p>
            <a:r>
              <a:rPr lang="en-GB" b="1" i="1" dirty="0"/>
              <a:t>	       = </a:t>
            </a:r>
            <a:r>
              <a:rPr lang="en-GB" b="1" i="1" u="sng" dirty="0">
                <a:solidFill>
                  <a:srgbClr val="CC00CC"/>
                </a:solidFill>
              </a:rPr>
              <a:t>0.32 or 32%</a:t>
            </a:r>
            <a:endParaRPr lang="en-GB" sz="2000" b="1" i="1" u="sng" dirty="0">
              <a:solidFill>
                <a:srgbClr val="CC00CC"/>
              </a:solidFill>
              <a:sym typeface="Symbol" pitchFamily="18" charset="2"/>
            </a:endParaRP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2571751" y="2350294"/>
            <a:ext cx="9620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800" b="1" i="1" dirty="0">
                <a:solidFill>
                  <a:srgbClr val="CC00CC"/>
                </a:solidFill>
              </a:rPr>
              <a:t>204</a:t>
            </a:r>
            <a:r>
              <a:rPr lang="en-GB" sz="1200" b="1" i="1" dirty="0">
                <a:solidFill>
                  <a:srgbClr val="CC00CC"/>
                </a:solidFill>
              </a:rPr>
              <a:t> </a:t>
            </a:r>
            <a:r>
              <a:rPr lang="en-GB" sz="2800" b="1" i="1" dirty="0">
                <a:solidFill>
                  <a:srgbClr val="CC00CC"/>
                </a:solidFill>
              </a:rPr>
              <a:t>J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4677791" y="2283718"/>
            <a:ext cx="35349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i="1" dirty="0"/>
              <a:t>Wasted energy = Total – Useful </a:t>
            </a:r>
          </a:p>
          <a:p>
            <a:r>
              <a:rPr lang="en-GB" b="1" i="1" dirty="0"/>
              <a:t>       		     = 300</a:t>
            </a:r>
            <a:r>
              <a:rPr lang="en-GB" sz="1000" b="1" i="1" dirty="0"/>
              <a:t> </a:t>
            </a:r>
            <a:r>
              <a:rPr lang="en-GB" b="1" i="1" dirty="0"/>
              <a:t>J – 96</a:t>
            </a:r>
            <a:r>
              <a:rPr lang="en-GB" sz="1000" b="1" i="1" dirty="0"/>
              <a:t> </a:t>
            </a:r>
            <a:r>
              <a:rPr lang="en-GB" b="1" i="1" dirty="0"/>
              <a:t>J </a:t>
            </a:r>
          </a:p>
          <a:p>
            <a:r>
              <a:rPr lang="en-GB" b="1" i="1" dirty="0"/>
              <a:t>		     = </a:t>
            </a:r>
            <a:r>
              <a:rPr lang="en-GB" b="1" i="1" dirty="0">
                <a:solidFill>
                  <a:srgbClr val="CC00CC"/>
                </a:solidFill>
              </a:rPr>
              <a:t>204</a:t>
            </a:r>
            <a:r>
              <a:rPr lang="en-GB" sz="1000" b="1" i="1" dirty="0">
                <a:solidFill>
                  <a:srgbClr val="CC00CC"/>
                </a:solidFill>
              </a:rPr>
              <a:t> </a:t>
            </a:r>
            <a:r>
              <a:rPr lang="en-GB" b="1" i="1" dirty="0">
                <a:solidFill>
                  <a:srgbClr val="CC00CC"/>
                </a:solidFill>
              </a:rPr>
              <a:t>J</a:t>
            </a:r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2434750" y="3219822"/>
            <a:ext cx="8643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2800" b="1" i="1">
                <a:solidFill>
                  <a:srgbClr val="CC00CC"/>
                </a:solidFill>
              </a:rPr>
              <a:t>heat</a:t>
            </a: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1835696" y="4011910"/>
            <a:ext cx="19653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800" b="1" i="1" dirty="0">
                <a:solidFill>
                  <a:srgbClr val="CC00CC"/>
                </a:solidFill>
              </a:rPr>
              <a:t>0.32 or 32%</a:t>
            </a:r>
          </a:p>
        </p:txBody>
      </p:sp>
      <p:sp>
        <p:nvSpPr>
          <p:cNvPr id="142360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FF0000"/>
                </a:solidFill>
                <a:latin typeface="yorkwhiteletter" pitchFamily="2" charset="0"/>
              </a:rPr>
              <a:t>CALCULATE THE EFFICIENCY OF A RADIO</a:t>
            </a:r>
          </a:p>
        </p:txBody>
      </p:sp>
      <p:pic>
        <p:nvPicPr>
          <p:cNvPr id="154626" name="Picture 2" descr="Image result for radi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23590" t="6425" r="24738" b="5769"/>
          <a:stretch>
            <a:fillRect/>
          </a:stretch>
        </p:blipFill>
        <p:spPr bwMode="auto">
          <a:xfrm>
            <a:off x="6372200" y="699542"/>
            <a:ext cx="2181316" cy="151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2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2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2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2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2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2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0" grpId="0" build="p" autoUpdateAnimBg="0" advAuto="0"/>
      <p:bldP spid="142343" grpId="0" autoUpdateAnimBg="0"/>
      <p:bldP spid="142355" grpId="0" build="p" autoUpdateAnimBg="0" advAuto="0"/>
      <p:bldP spid="142344" grpId="0" autoUpdateAnimBg="0"/>
      <p:bldP spid="142358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F09A85-7CD7-4AE0-8126-191718BD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/>
          </a:bodyPr>
          <a:lstStyle/>
          <a:p>
            <a:r>
              <a:rPr lang="en-AU" sz="7200" b="1" dirty="0">
                <a:solidFill>
                  <a:srgbClr val="FFC000"/>
                </a:solidFill>
              </a:rPr>
              <a:t>TODAY’S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E1D12-8951-4F2B-91EC-E80FD1F1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1629"/>
            <a:ext cx="8229600" cy="3102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4400" dirty="0"/>
              <a:t>Work through the energy efficiency exercises in the </a:t>
            </a:r>
            <a:r>
              <a:rPr lang="en-AU" sz="4400"/>
              <a:t>worksheet provided.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1116621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F09A85-7CD7-4AE0-8126-191718BD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285651"/>
          </a:xfrm>
        </p:spPr>
        <p:txBody>
          <a:bodyPr>
            <a:normAutofit/>
          </a:bodyPr>
          <a:lstStyle/>
          <a:p>
            <a:r>
              <a:rPr lang="en-AU" sz="7200" b="1" dirty="0">
                <a:solidFill>
                  <a:srgbClr val="FFC000"/>
                </a:solidFill>
              </a:rPr>
              <a:t>EXIT PASS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E1D12-8951-4F2B-91EC-E80FD1F1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1629"/>
            <a:ext cx="8229600" cy="3102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4400" dirty="0"/>
              <a:t>In your own words…</a:t>
            </a:r>
          </a:p>
          <a:p>
            <a:pPr marL="0" indent="0">
              <a:buNone/>
            </a:pPr>
            <a:r>
              <a:rPr lang="en-AU" sz="4400" dirty="0"/>
              <a:t>Why do </a:t>
            </a:r>
            <a:r>
              <a:rPr lang="en-AU" sz="4400"/>
              <a:t>YOU think it </a:t>
            </a:r>
            <a:r>
              <a:rPr lang="en-AU" sz="4400" dirty="0"/>
              <a:t>is useful to know the energy efficiency of </a:t>
            </a:r>
            <a:r>
              <a:rPr lang="en-AU" sz="4400"/>
              <a:t>a device?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7808027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03498"/>
            <a:ext cx="8820472" cy="4482498"/>
          </a:xfrm>
        </p:spPr>
        <p:txBody>
          <a:bodyPr>
            <a:normAutofit fontScale="92500" lnSpcReduction="10000"/>
          </a:bodyPr>
          <a:lstStyle/>
          <a:p>
            <a:pPr marL="68580" indent="0">
              <a:lnSpc>
                <a:spcPct val="110000"/>
              </a:lnSpc>
              <a:buNone/>
            </a:pPr>
            <a:r>
              <a:rPr lang="en-AU" sz="4000" b="1" dirty="0">
                <a:solidFill>
                  <a:srgbClr val="FFFF00"/>
                </a:solidFill>
                <a:latin typeface="OpenDyslexicAlta" pitchFamily="50" charset="0"/>
              </a:rPr>
              <a:t>EG: </a:t>
            </a:r>
            <a:r>
              <a:rPr lang="en-AU" sz="4000" b="1" dirty="0">
                <a:latin typeface="OpenDyslexicAlta" pitchFamily="50" charset="0"/>
              </a:rPr>
              <a:t>If </a:t>
            </a:r>
            <a:r>
              <a:rPr lang="en-AU" sz="4000" b="1" dirty="0">
                <a:solidFill>
                  <a:srgbClr val="00FF00"/>
                </a:solidFill>
                <a:latin typeface="OpenDyslexicAlta" pitchFamily="50" charset="0"/>
              </a:rPr>
              <a:t>1J</a:t>
            </a:r>
            <a:r>
              <a:rPr lang="en-AU" sz="4000" b="1" dirty="0">
                <a:latin typeface="OpenDyslexicAlta" pitchFamily="50" charset="0"/>
              </a:rPr>
              <a:t> of GPE was transformed into </a:t>
            </a:r>
            <a:r>
              <a:rPr lang="en-AU" sz="4000" b="1" dirty="0">
                <a:solidFill>
                  <a:srgbClr val="00FF00"/>
                </a:solidFill>
                <a:latin typeface="OpenDyslexicAlta" pitchFamily="50" charset="0"/>
              </a:rPr>
              <a:t>0.9J </a:t>
            </a:r>
            <a:r>
              <a:rPr lang="en-AU" sz="4000" b="1" dirty="0">
                <a:latin typeface="OpenDyslexicAlta" pitchFamily="50" charset="0"/>
              </a:rPr>
              <a:t>of KE and </a:t>
            </a:r>
            <a:r>
              <a:rPr lang="en-AU" sz="4000" b="1" dirty="0">
                <a:solidFill>
                  <a:srgbClr val="00FF00"/>
                </a:solidFill>
                <a:latin typeface="OpenDyslexicAlta" pitchFamily="50" charset="0"/>
              </a:rPr>
              <a:t>0.1J</a:t>
            </a:r>
            <a:r>
              <a:rPr lang="en-AU" sz="4000" b="1" dirty="0">
                <a:latin typeface="OpenDyslexicAlta" pitchFamily="50" charset="0"/>
              </a:rPr>
              <a:t> of heat.</a:t>
            </a:r>
          </a:p>
          <a:p>
            <a:pPr marL="68580" indent="0">
              <a:lnSpc>
                <a:spcPct val="110000"/>
              </a:lnSpc>
              <a:buNone/>
            </a:pPr>
            <a:endParaRPr lang="en-AU" sz="4000" b="1" dirty="0">
              <a:latin typeface="OpenDyslexicAlta" pitchFamily="50" charset="0"/>
            </a:endParaRPr>
          </a:p>
          <a:p>
            <a:pPr marL="68580" indent="0">
              <a:lnSpc>
                <a:spcPct val="110000"/>
              </a:lnSpc>
              <a:buNone/>
            </a:pPr>
            <a:endParaRPr lang="en-AU" sz="4000" b="1" dirty="0">
              <a:latin typeface="OpenDyslexicAlta" pitchFamily="50" charset="0"/>
            </a:endParaRPr>
          </a:p>
          <a:p>
            <a:pPr marL="68580" indent="0">
              <a:lnSpc>
                <a:spcPct val="110000"/>
              </a:lnSpc>
              <a:buNone/>
            </a:pPr>
            <a:r>
              <a:rPr lang="en-AU" sz="3600" b="1" dirty="0">
                <a:latin typeface="OpenDyslexicAlta" pitchFamily="50" charset="0"/>
              </a:rPr>
              <a:t>Energy efficiency </a:t>
            </a:r>
            <a:r>
              <a:rPr lang="en-AU" sz="4000" b="1" dirty="0">
                <a:latin typeface="OpenDyslexicAlta" pitchFamily="50" charset="0"/>
              </a:rPr>
              <a:t>= 0.9/1 x 100    				   = 90%</a:t>
            </a: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15713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1977684"/>
            <a:ext cx="7767980" cy="1314146"/>
          </a:xfrm>
          <a:prstGeom prst="rect">
            <a:avLst/>
          </a:prstGeom>
          <a:noFill/>
        </p:spPr>
      </p:pic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9869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0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03498"/>
            <a:ext cx="8352928" cy="448249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sz="4000" b="1" dirty="0">
                <a:solidFill>
                  <a:schemeClr val="tx1"/>
                </a:solidFill>
                <a:latin typeface="OpenDyslexicAlta" pitchFamily="50" charset="0"/>
              </a:rPr>
              <a:t>Compare these two cranes to decide which is the more efficient.</a:t>
            </a:r>
            <a:endParaRPr lang="en-AU" sz="4000" b="1" dirty="0">
              <a:solidFill>
                <a:schemeClr val="tx1"/>
              </a:solidFill>
              <a:latin typeface="OpenDyslexicAlta" pitchFamily="50" charset="0"/>
            </a:endParaRPr>
          </a:p>
          <a:p>
            <a:pPr>
              <a:buNone/>
            </a:pPr>
            <a:r>
              <a:rPr lang="en-GB" sz="4000" b="1" dirty="0">
                <a:solidFill>
                  <a:srgbClr val="FF0000"/>
                </a:solidFill>
                <a:latin typeface="OpenDyslexicAlta" pitchFamily="50" charset="0"/>
              </a:rPr>
              <a:t>	</a:t>
            </a:r>
            <a:r>
              <a:rPr lang="en-GB" sz="4000" b="1" dirty="0" err="1">
                <a:solidFill>
                  <a:srgbClr val="FF0000"/>
                </a:solidFill>
                <a:latin typeface="OpenDyslexicAlta" pitchFamily="50" charset="0"/>
              </a:rPr>
              <a:t>i</a:t>
            </a:r>
            <a:r>
              <a:rPr lang="en-GB" sz="4000" b="1" dirty="0">
                <a:solidFill>
                  <a:srgbClr val="FF0000"/>
                </a:solidFill>
                <a:latin typeface="OpenDyslexicAlta" pitchFamily="50" charset="0"/>
              </a:rPr>
              <a:t>	</a:t>
            </a:r>
            <a:r>
              <a:rPr lang="en-GB" sz="4000" b="1" dirty="0">
                <a:latin typeface="OpenDyslexicAlta" pitchFamily="50" charset="0"/>
              </a:rPr>
              <a:t>Crane A uses </a:t>
            </a:r>
            <a:r>
              <a:rPr lang="en-GB" sz="4000" b="1" dirty="0">
                <a:solidFill>
                  <a:srgbClr val="00FF00"/>
                </a:solidFill>
                <a:latin typeface="OpenDyslexicAlta" pitchFamily="50" charset="0"/>
              </a:rPr>
              <a:t>800 J</a:t>
            </a:r>
            <a:r>
              <a:rPr lang="en-GB" sz="4000" b="1" dirty="0">
                <a:latin typeface="OpenDyslexicAlta" pitchFamily="50" charset="0"/>
              </a:rPr>
              <a:t> of energy to do </a:t>
            </a:r>
            <a:r>
              <a:rPr lang="en-GB" sz="4000" b="1" dirty="0">
                <a:solidFill>
                  <a:srgbClr val="00FF00"/>
                </a:solidFill>
                <a:latin typeface="OpenDyslexicAlta" pitchFamily="50" charset="0"/>
              </a:rPr>
              <a:t>350 J</a:t>
            </a:r>
            <a:r>
              <a:rPr lang="en-GB" sz="4000" b="1" dirty="0">
                <a:latin typeface="OpenDyslexicAlta" pitchFamily="50" charset="0"/>
              </a:rPr>
              <a:t> of useful work.</a:t>
            </a:r>
            <a:endParaRPr lang="en-AU" sz="4000" b="1" dirty="0">
              <a:latin typeface="OpenDyslexicAlta" pitchFamily="50" charset="0"/>
            </a:endParaRPr>
          </a:p>
          <a:p>
            <a:pPr>
              <a:buNone/>
            </a:pPr>
            <a:r>
              <a:rPr lang="en-GB" sz="4000" b="1" dirty="0">
                <a:solidFill>
                  <a:srgbClr val="FF0000"/>
                </a:solidFill>
                <a:latin typeface="OpenDyslexicAlta" pitchFamily="50" charset="0"/>
              </a:rPr>
              <a:t>	ii	</a:t>
            </a:r>
            <a:r>
              <a:rPr lang="en-GB" sz="4000" b="1" dirty="0">
                <a:latin typeface="OpenDyslexicAlta" pitchFamily="50" charset="0"/>
              </a:rPr>
              <a:t>Crane B uses </a:t>
            </a:r>
            <a:r>
              <a:rPr lang="en-GB" sz="4000" b="1" dirty="0">
                <a:solidFill>
                  <a:srgbClr val="FF33CC"/>
                </a:solidFill>
                <a:latin typeface="OpenDyslexicAlta" pitchFamily="50" charset="0"/>
              </a:rPr>
              <a:t>750 J </a:t>
            </a:r>
            <a:r>
              <a:rPr lang="en-GB" sz="4000" b="1" dirty="0">
                <a:latin typeface="OpenDyslexicAlta" pitchFamily="50" charset="0"/>
              </a:rPr>
              <a:t>of energy to do </a:t>
            </a:r>
            <a:r>
              <a:rPr lang="en-GB" sz="4000" b="1" dirty="0">
                <a:solidFill>
                  <a:srgbClr val="FF33CC"/>
                </a:solidFill>
                <a:latin typeface="OpenDyslexicAlta" pitchFamily="50" charset="0"/>
              </a:rPr>
              <a:t>300J</a:t>
            </a:r>
            <a:r>
              <a:rPr lang="en-GB" sz="4000" b="1" dirty="0">
                <a:latin typeface="OpenDyslexicAlta" pitchFamily="50" charset="0"/>
              </a:rPr>
              <a:t> of useful work.</a:t>
            </a:r>
            <a:endParaRPr lang="en-AU" sz="4000" b="1" dirty="0">
              <a:latin typeface="OpenDyslexicAlta" pitchFamily="50" charset="0"/>
            </a:endParaRPr>
          </a:p>
          <a:p>
            <a:pPr marL="68580" indent="0">
              <a:lnSpc>
                <a:spcPct val="110000"/>
              </a:lnSpc>
              <a:buNone/>
            </a:pPr>
            <a:endParaRPr lang="en-AU" sz="4000" b="1" dirty="0">
              <a:solidFill>
                <a:srgbClr val="0000FF"/>
              </a:solidFill>
              <a:latin typeface="OpenDyslexicAlta" pitchFamily="50" charset="0"/>
            </a:endParaRP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9869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0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::Illust BMP:P1a-10-01.bmp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-1" y="0"/>
            <a:ext cx="915646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812360" y="4083918"/>
            <a:ext cx="1080120" cy="648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9" name="Picture 3" descr="::Illust BMP:P1a-10-03.bmp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0" y="-1"/>
            <a:ext cx="9144000" cy="516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812360" y="4011910"/>
            <a:ext cx="1080120" cy="648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F09A85-7CD7-4AE0-8126-191718BD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96" y="-92546"/>
            <a:ext cx="8229600" cy="853604"/>
          </a:xfrm>
        </p:spPr>
        <p:txBody>
          <a:bodyPr>
            <a:normAutofit fontScale="90000"/>
          </a:bodyPr>
          <a:lstStyle/>
          <a:p>
            <a:pPr algn="l"/>
            <a:r>
              <a:rPr lang="en-AU" sz="7200" b="1" dirty="0">
                <a:solidFill>
                  <a:srgbClr val="FFC000"/>
                </a:solidFill>
              </a:rPr>
              <a:t>YOUR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E1D12-8951-4F2B-91EC-E80FD1F1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1058"/>
            <a:ext cx="5580112" cy="4176463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At approximately 1.17pm on 9 March 2020, while your teacher was at school their house was broken into! </a:t>
            </a:r>
          </a:p>
          <a:p>
            <a:r>
              <a:rPr lang="en-AU" dirty="0"/>
              <a:t>The thieves left a terrible mess and your teacher is finding it difficult to work out what was stolen.</a:t>
            </a:r>
          </a:p>
          <a:p>
            <a:r>
              <a:rPr lang="en-AU" b="1">
                <a:solidFill>
                  <a:srgbClr val="00FFFF"/>
                </a:solidFill>
              </a:rPr>
              <a:t>The </a:t>
            </a:r>
            <a:r>
              <a:rPr lang="en-AU" b="1" dirty="0">
                <a:solidFill>
                  <a:srgbClr val="00FFFF"/>
                </a:solidFill>
              </a:rPr>
              <a:t>thief left a clue……they like to steal the 5 MOST energy efficient items. </a:t>
            </a:r>
          </a:p>
          <a:p>
            <a:r>
              <a:rPr lang="en-AU" b="1" dirty="0"/>
              <a:t>What 5 items were stolen from your teachers’ home?! Your teacher needs your help!!</a:t>
            </a:r>
            <a:endParaRPr lang="en-AU" dirty="0"/>
          </a:p>
          <a:p>
            <a:r>
              <a:rPr lang="en-AU" b="1" dirty="0">
                <a:solidFill>
                  <a:srgbClr val="FFFF00"/>
                </a:solidFill>
              </a:rPr>
              <a:t>The WA police only had time to investigate one device. You must complete the rest.</a:t>
            </a:r>
          </a:p>
          <a:p>
            <a:pPr marL="0" indent="0">
              <a:buNone/>
            </a:pPr>
            <a:endParaRPr lang="en-AU" sz="4400" dirty="0"/>
          </a:p>
        </p:txBody>
      </p:sp>
      <p:pic>
        <p:nvPicPr>
          <p:cNvPr id="1026" name="Picture 2" descr="About Us | Western Australia Police Force">
            <a:extLst>
              <a:ext uri="{FF2B5EF4-FFF2-40B4-BE49-F238E27FC236}">
                <a16:creationId xmlns:a16="http://schemas.microsoft.com/office/drawing/2014/main" id="{5BF5EB13-6272-4557-A52A-27FDAD0E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83517"/>
            <a:ext cx="3294112" cy="409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2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659357-f805-491c-ad0b-5621b2de6466">
      <Terms xmlns="http://schemas.microsoft.com/office/infopath/2007/PartnerControls"/>
    </lcf76f155ced4ddcb4097134ff3c332f>
    <TaxCatchAll xmlns="d5c732d2-f217-444a-91d8-37c5714ca69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7BA32-23D4-435C-A841-C240CA372C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4B5E64-A827-48C2-8796-C63941D5C129}">
  <ds:schemaRefs>
    <ds:schemaRef ds:uri="http://schemas.microsoft.com/office/2006/metadata/properties"/>
    <ds:schemaRef ds:uri="http://schemas.microsoft.com/office/infopath/2007/PartnerControls"/>
    <ds:schemaRef ds:uri="5cbece61-d9e8-4428-a3bd-71262dbff248"/>
    <ds:schemaRef ds:uri="33659c18-c948-4715-839e-9ec3312bff9d"/>
  </ds:schemaRefs>
</ds:datastoreItem>
</file>

<file path=customXml/itemProps3.xml><?xml version="1.0" encoding="utf-8"?>
<ds:datastoreItem xmlns:ds="http://schemas.openxmlformats.org/officeDocument/2006/customXml" ds:itemID="{78B205DC-BEF5-432C-868D-2BD11EEDBAD7}"/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3038</Words>
  <Application>Microsoft Office PowerPoint</Application>
  <PresentationFormat>On-screen Show (16:9)</PresentationFormat>
  <Paragraphs>492</Paragraphs>
  <Slides>98</Slides>
  <Notes>20</Notes>
  <HiddenSlides>0</HiddenSlides>
  <MMClips>7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7" baseType="lpstr">
      <vt:lpstr>OpenDyslexic</vt:lpstr>
      <vt:lpstr>Baveuse</vt:lpstr>
      <vt:lpstr>Wingdings</vt:lpstr>
      <vt:lpstr>OpenDyslexicAlta</vt:lpstr>
      <vt:lpstr>Pointy Demo</vt:lpstr>
      <vt:lpstr>Comic Sans MS</vt:lpstr>
      <vt:lpstr>Utopia-Regular</vt:lpstr>
      <vt:lpstr>Bohemian typewriter</vt:lpstr>
      <vt:lpstr>Arial</vt:lpstr>
      <vt:lpstr>Symbol</vt:lpstr>
      <vt:lpstr>GROBOLD</vt:lpstr>
      <vt:lpstr>Aharoni</vt:lpstr>
      <vt:lpstr>HelveticaNeueLTStd-Bd</vt:lpstr>
      <vt:lpstr>Allstar</vt:lpstr>
      <vt:lpstr>yorkwhiteletter</vt:lpstr>
      <vt:lpstr>Calibri</vt:lpstr>
      <vt:lpstr>Courier New</vt:lpstr>
      <vt:lpstr>ArtBrush</vt:lpstr>
      <vt:lpstr>Office Theme</vt:lpstr>
      <vt:lpstr>ENERGY</vt:lpstr>
      <vt:lpstr>WHAT IS ENERGY?</vt:lpstr>
      <vt:lpstr>PowerPoint Presentation</vt:lpstr>
      <vt:lpstr>PowerPoint Presentation</vt:lpstr>
      <vt:lpstr>UNITS OF ENERGY</vt:lpstr>
      <vt:lpstr>PowerPoint Presentation</vt:lpstr>
      <vt:lpstr>PowerPoint Presentation</vt:lpstr>
      <vt:lpstr>TWO GROUPS OF ENERGY</vt:lpstr>
      <vt:lpstr>PowerPoint Presentation</vt:lpstr>
      <vt:lpstr>KINETIC ENERGY</vt:lpstr>
      <vt:lpstr>KINETIC ENERGY</vt:lpstr>
      <vt:lpstr>MOTION</vt:lpstr>
      <vt:lpstr>PowerPoint Presentation</vt:lpstr>
      <vt:lpstr>HEAT ENERGY</vt:lpstr>
      <vt:lpstr>SOUND ENERGY</vt:lpstr>
      <vt:lpstr>LIGHT ENERGY</vt:lpstr>
      <vt:lpstr>ELECTRICAL ENERGY</vt:lpstr>
      <vt:lpstr>POTENTIAL ENERGY</vt:lpstr>
      <vt:lpstr>PowerPoint Presentation</vt:lpstr>
      <vt:lpstr>PowerPoint Presentation</vt:lpstr>
      <vt:lpstr>GRAVITATIONAL PE</vt:lpstr>
      <vt:lpstr>PowerPoint Presentation</vt:lpstr>
      <vt:lpstr>ELASTIC PE</vt:lpstr>
      <vt:lpstr>PowerPoint Presentation</vt:lpstr>
      <vt:lpstr>CHEMICAL ENERGY</vt:lpstr>
      <vt:lpstr>NUCLEAR ENERGY</vt:lpstr>
      <vt:lpstr>PowerPoint Presentation</vt:lpstr>
      <vt:lpstr>Practical activity</vt:lpstr>
      <vt:lpstr>Rube Goldberg machines</vt:lpstr>
      <vt:lpstr>DESIGN A RUBE GOLDBERG MACHINE</vt:lpstr>
      <vt:lpstr>PowerPoint Presentation</vt:lpstr>
      <vt:lpstr>PowerPoint Presentation</vt:lpstr>
      <vt:lpstr>PowerPoint Presentation</vt:lpstr>
      <vt:lpstr>PowerPoint Presentation</vt:lpstr>
      <vt:lpstr>Review time!!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LAW OF CONSERVATION OF ENERGY</vt:lpstr>
      <vt:lpstr>WHAT HAPPENS TO THE ENERGY OF FALLING OBJECTS?</vt:lpstr>
      <vt:lpstr>PowerPoint Presentation</vt:lpstr>
      <vt:lpstr>PowerPoint Presentation</vt:lpstr>
      <vt:lpstr>ENERGY TRANSFER</vt:lpstr>
      <vt:lpstr>HEAT TRANSFER as an example of energy transfer</vt:lpstr>
      <vt:lpstr>HEAT TRANSFER as an example of energy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TIME!!</vt:lpstr>
      <vt:lpstr>PowerPoint Presentation</vt:lpstr>
      <vt:lpstr>PowerPoint Presentation</vt:lpstr>
      <vt:lpstr>PowerPoint Presentation</vt:lpstr>
      <vt:lpstr>MUSIC ON = Walk, don’t talk  MUSIC OFF = Share with the person closest to you</vt:lpstr>
      <vt:lpstr>GRAVITATIONAL Potential Energy CALCULATIONS</vt:lpstr>
      <vt:lpstr>Give these a go!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 = Ek</vt:lpstr>
      <vt:lpstr>PowerPoint Presentation</vt:lpstr>
      <vt:lpstr>PowerPoint Presentation</vt:lpstr>
      <vt:lpstr>MUSIC ON = Walk, don’t talk  MUSIC OFF = Share with the person closest to you</vt:lpstr>
      <vt:lpstr>KINETIC ENERGY CALCULATIONS</vt:lpstr>
      <vt:lpstr>GIVE THESE A GO!</vt:lpstr>
      <vt:lpstr>PowerPoint Presentation</vt:lpstr>
      <vt:lpstr>PowerPoint Presentation</vt:lpstr>
      <vt:lpstr>PowerPoint Presentation</vt:lpstr>
      <vt:lpstr>PowerPoint Presentation</vt:lpstr>
      <vt:lpstr>MUSIC ON = Walk, don’t talk  MUSIC OFF = Share with the person closest to you</vt:lpstr>
      <vt:lpstr>SIT DOWN, BOOK OUT &amp; THINK ABOUT THIS</vt:lpstr>
      <vt:lpstr>THINK PAIR SHARE</vt:lpstr>
      <vt:lpstr>ENERGY EFFICIENCY</vt:lpstr>
      <vt:lpstr>WHICH DEVICES WASTE ENERGY AS SOUND?</vt:lpstr>
      <vt:lpstr>WHICH DEVICES WASTE ENERGY AS HEAT?</vt:lpstr>
      <vt:lpstr>HOW IS ENERGY EFFICIENCY CALCULATED?</vt:lpstr>
      <vt:lpstr>CALCULATE THE EFFICIENCY OF A BULB</vt:lpstr>
      <vt:lpstr>CALCULATE THE EFFICIENCY OF A RADIO</vt:lpstr>
      <vt:lpstr>TODAY’S TASK</vt:lpstr>
      <vt:lpstr>EXIT PASS</vt:lpstr>
      <vt:lpstr>PowerPoint Presentation</vt:lpstr>
      <vt:lpstr>PowerPoint Presentation</vt:lpstr>
      <vt:lpstr>PowerPoint Presentation</vt:lpstr>
      <vt:lpstr>PowerPoint Presentation</vt:lpstr>
      <vt:lpstr>YOUR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</dc:title>
  <dc:creator>CLAUSON Natalina [Ellenbrook Secondary College]</dc:creator>
  <cp:lastModifiedBy>Geraldine Adams</cp:lastModifiedBy>
  <cp:revision>65</cp:revision>
  <cp:lastPrinted>2022-02-24T07:22:25Z</cp:lastPrinted>
  <dcterms:created xsi:type="dcterms:W3CDTF">2020-03-08T03:11:39Z</dcterms:created>
  <dcterms:modified xsi:type="dcterms:W3CDTF">2023-07-17T11:53:09Z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MediaServiceImageTags">
    <vt:lpwstr/>
  </property>
</Properties>
</file>